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2B1D5-EFFD-451D-9FCA-38B58A1F999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FF883-B244-4CDE-BF58-FF4A83B4BAB4}">
      <dgm:prSet phldrT="[Text]"/>
      <dgm:spPr/>
      <dgm:t>
        <a:bodyPr/>
        <a:lstStyle/>
        <a:p>
          <a:r>
            <a:rPr lang="en-US" dirty="0" smtClean="0"/>
            <a:t>Expansion</a:t>
          </a:r>
          <a:endParaRPr lang="en-US" dirty="0"/>
        </a:p>
      </dgm:t>
    </dgm:pt>
    <dgm:pt modelId="{69CCA0C3-DEF4-4D15-9C5D-DBD924C6C5A3}" type="parTrans" cxnId="{A9EF398D-B50A-448B-BC6D-EA3E87A68E5E}">
      <dgm:prSet/>
      <dgm:spPr/>
      <dgm:t>
        <a:bodyPr/>
        <a:lstStyle/>
        <a:p>
          <a:endParaRPr lang="en-US"/>
        </a:p>
      </dgm:t>
    </dgm:pt>
    <dgm:pt modelId="{7C92A02E-BA51-48A0-93A0-87666AED3DDF}" type="sibTrans" cxnId="{A9EF398D-B50A-448B-BC6D-EA3E87A68E5E}">
      <dgm:prSet/>
      <dgm:spPr/>
      <dgm:t>
        <a:bodyPr/>
        <a:lstStyle/>
        <a:p>
          <a:endParaRPr lang="en-US"/>
        </a:p>
      </dgm:t>
    </dgm:pt>
    <dgm:pt modelId="{FB7D5C5F-5809-45CE-A935-F16F5E635305}">
      <dgm:prSet phldrT="[Text]"/>
      <dgm:spPr/>
      <dgm:t>
        <a:bodyPr/>
        <a:lstStyle/>
        <a:p>
          <a:r>
            <a:rPr lang="en-US" dirty="0" smtClean="0"/>
            <a:t>Recession</a:t>
          </a:r>
          <a:endParaRPr lang="en-US" dirty="0"/>
        </a:p>
      </dgm:t>
    </dgm:pt>
    <dgm:pt modelId="{5BB494A2-CE18-4512-B3E9-095A3F128C0D}" type="parTrans" cxnId="{8A4E0E0A-76AC-42B2-B784-8C8AEC3E865B}">
      <dgm:prSet/>
      <dgm:spPr/>
      <dgm:t>
        <a:bodyPr/>
        <a:lstStyle/>
        <a:p>
          <a:endParaRPr lang="en-US"/>
        </a:p>
      </dgm:t>
    </dgm:pt>
    <dgm:pt modelId="{B4108047-7A38-4F68-B979-AC622EAF133A}" type="sibTrans" cxnId="{8A4E0E0A-76AC-42B2-B784-8C8AEC3E865B}">
      <dgm:prSet/>
      <dgm:spPr/>
      <dgm:t>
        <a:bodyPr/>
        <a:lstStyle/>
        <a:p>
          <a:endParaRPr lang="en-US"/>
        </a:p>
      </dgm:t>
    </dgm:pt>
    <dgm:pt modelId="{5337FB8A-AE35-4276-89F6-E7C0A4CFDF35}">
      <dgm:prSet phldrT="[Text]"/>
      <dgm:spPr/>
      <dgm:t>
        <a:bodyPr/>
        <a:lstStyle/>
        <a:p>
          <a:r>
            <a:rPr lang="en-US" dirty="0" smtClean="0"/>
            <a:t>Trough</a:t>
          </a:r>
          <a:endParaRPr lang="en-US" dirty="0"/>
        </a:p>
      </dgm:t>
    </dgm:pt>
    <dgm:pt modelId="{33CB056F-1B39-45DB-A72F-C8B6C872AB92}" type="parTrans" cxnId="{B390D4D4-726C-409D-B3A0-02F16B9BF972}">
      <dgm:prSet/>
      <dgm:spPr/>
      <dgm:t>
        <a:bodyPr/>
        <a:lstStyle/>
        <a:p>
          <a:endParaRPr lang="en-US"/>
        </a:p>
      </dgm:t>
    </dgm:pt>
    <dgm:pt modelId="{39C7B0ED-EB77-4CC9-86C4-2D1D42002873}" type="sibTrans" cxnId="{B390D4D4-726C-409D-B3A0-02F16B9BF972}">
      <dgm:prSet/>
      <dgm:spPr/>
      <dgm:t>
        <a:bodyPr/>
        <a:lstStyle/>
        <a:p>
          <a:endParaRPr lang="en-US"/>
        </a:p>
      </dgm:t>
    </dgm:pt>
    <dgm:pt modelId="{B232F5CC-34BA-4B34-86D1-2A8968AA369D}">
      <dgm:prSet phldrT="[Text]"/>
      <dgm:spPr/>
      <dgm:t>
        <a:bodyPr/>
        <a:lstStyle/>
        <a:p>
          <a:r>
            <a:rPr lang="en-US" dirty="0" smtClean="0"/>
            <a:t>Recovery</a:t>
          </a:r>
          <a:endParaRPr lang="en-US" dirty="0"/>
        </a:p>
      </dgm:t>
    </dgm:pt>
    <dgm:pt modelId="{526BC07A-1E8B-4065-AAF3-0606634F190F}" type="parTrans" cxnId="{E7DAB912-EB9C-449A-9622-93126B51DC25}">
      <dgm:prSet/>
      <dgm:spPr/>
      <dgm:t>
        <a:bodyPr/>
        <a:lstStyle/>
        <a:p>
          <a:endParaRPr lang="en-US"/>
        </a:p>
      </dgm:t>
    </dgm:pt>
    <dgm:pt modelId="{BE8B8657-FE48-4618-A9F7-52F3521F80FC}" type="sibTrans" cxnId="{E7DAB912-EB9C-449A-9622-93126B51DC25}">
      <dgm:prSet/>
      <dgm:spPr/>
      <dgm:t>
        <a:bodyPr/>
        <a:lstStyle/>
        <a:p>
          <a:endParaRPr lang="en-US"/>
        </a:p>
      </dgm:t>
    </dgm:pt>
    <dgm:pt modelId="{DF6B67E8-A272-4B73-9DD6-D520E101E14D}" type="pres">
      <dgm:prSet presAssocID="{B8D2B1D5-EFFD-451D-9FCA-38B58A1F9992}" presName="cycle" presStyleCnt="0">
        <dgm:presLayoutVars>
          <dgm:dir/>
          <dgm:resizeHandles val="exact"/>
        </dgm:presLayoutVars>
      </dgm:prSet>
      <dgm:spPr/>
    </dgm:pt>
    <dgm:pt modelId="{9E93F7DA-32FD-49B2-821C-67B10EC76E9D}" type="pres">
      <dgm:prSet presAssocID="{F85FF883-B244-4CDE-BF58-FF4A83B4BAB4}" presName="node" presStyleLbl="node1" presStyleIdx="0" presStyleCnt="4">
        <dgm:presLayoutVars>
          <dgm:bulletEnabled val="1"/>
        </dgm:presLayoutVars>
      </dgm:prSet>
      <dgm:spPr/>
    </dgm:pt>
    <dgm:pt modelId="{E1E00364-53F5-44B7-BCD6-EED559701783}" type="pres">
      <dgm:prSet presAssocID="{F85FF883-B244-4CDE-BF58-FF4A83B4BAB4}" presName="spNode" presStyleCnt="0"/>
      <dgm:spPr/>
    </dgm:pt>
    <dgm:pt modelId="{94E4DD91-C897-43BD-BD56-D35C5F3DE4C6}" type="pres">
      <dgm:prSet presAssocID="{7C92A02E-BA51-48A0-93A0-87666AED3DDF}" presName="sibTrans" presStyleLbl="sibTrans1D1" presStyleIdx="0" presStyleCnt="4"/>
      <dgm:spPr/>
    </dgm:pt>
    <dgm:pt modelId="{E3F8D79E-D377-41EE-8502-B5DF8A2AD7E2}" type="pres">
      <dgm:prSet presAssocID="{FB7D5C5F-5809-45CE-A935-F16F5E635305}" presName="node" presStyleLbl="node1" presStyleIdx="1" presStyleCnt="4">
        <dgm:presLayoutVars>
          <dgm:bulletEnabled val="1"/>
        </dgm:presLayoutVars>
      </dgm:prSet>
      <dgm:spPr/>
    </dgm:pt>
    <dgm:pt modelId="{B09885EE-AAEA-4C69-B01D-3D0B448C6254}" type="pres">
      <dgm:prSet presAssocID="{FB7D5C5F-5809-45CE-A935-F16F5E635305}" presName="spNode" presStyleCnt="0"/>
      <dgm:spPr/>
    </dgm:pt>
    <dgm:pt modelId="{6DB4DBDE-CAA2-42AB-A06C-5C2AC025747C}" type="pres">
      <dgm:prSet presAssocID="{B4108047-7A38-4F68-B979-AC622EAF133A}" presName="sibTrans" presStyleLbl="sibTrans1D1" presStyleIdx="1" presStyleCnt="4"/>
      <dgm:spPr/>
    </dgm:pt>
    <dgm:pt modelId="{9F688AF9-2994-435C-BCD0-24B1F08C52E3}" type="pres">
      <dgm:prSet presAssocID="{5337FB8A-AE35-4276-89F6-E7C0A4CFDF35}" presName="node" presStyleLbl="node1" presStyleIdx="2" presStyleCnt="4">
        <dgm:presLayoutVars>
          <dgm:bulletEnabled val="1"/>
        </dgm:presLayoutVars>
      </dgm:prSet>
      <dgm:spPr/>
    </dgm:pt>
    <dgm:pt modelId="{FA09751A-756D-4E3D-8112-F1373600F1A9}" type="pres">
      <dgm:prSet presAssocID="{5337FB8A-AE35-4276-89F6-E7C0A4CFDF35}" presName="spNode" presStyleCnt="0"/>
      <dgm:spPr/>
    </dgm:pt>
    <dgm:pt modelId="{DBDA4EE4-5662-4FCE-BC9D-C533F1353D29}" type="pres">
      <dgm:prSet presAssocID="{39C7B0ED-EB77-4CC9-86C4-2D1D42002873}" presName="sibTrans" presStyleLbl="sibTrans1D1" presStyleIdx="2" presStyleCnt="4"/>
      <dgm:spPr/>
    </dgm:pt>
    <dgm:pt modelId="{D236EB49-DB8D-4B69-894D-1E375697C9B3}" type="pres">
      <dgm:prSet presAssocID="{B232F5CC-34BA-4B34-86D1-2A8968AA369D}" presName="node" presStyleLbl="node1" presStyleIdx="3" presStyleCnt="4">
        <dgm:presLayoutVars>
          <dgm:bulletEnabled val="1"/>
        </dgm:presLayoutVars>
      </dgm:prSet>
      <dgm:spPr/>
    </dgm:pt>
    <dgm:pt modelId="{2029CE51-9E9A-41C0-B35C-4FF1EED4A354}" type="pres">
      <dgm:prSet presAssocID="{B232F5CC-34BA-4B34-86D1-2A8968AA369D}" presName="spNode" presStyleCnt="0"/>
      <dgm:spPr/>
    </dgm:pt>
    <dgm:pt modelId="{7DA903AC-BD45-4D64-B2FD-1CA55E4E6448}" type="pres">
      <dgm:prSet presAssocID="{BE8B8657-FE48-4618-A9F7-52F3521F80FC}" presName="sibTrans" presStyleLbl="sibTrans1D1" presStyleIdx="3" presStyleCnt="4"/>
      <dgm:spPr/>
    </dgm:pt>
  </dgm:ptLst>
  <dgm:cxnLst>
    <dgm:cxn modelId="{DDB2918E-BF1B-41AF-8D93-0EB64E955707}" type="presOf" srcId="{5337FB8A-AE35-4276-89F6-E7C0A4CFDF35}" destId="{9F688AF9-2994-435C-BCD0-24B1F08C52E3}" srcOrd="0" destOrd="0" presId="urn:microsoft.com/office/officeart/2005/8/layout/cycle6"/>
    <dgm:cxn modelId="{69CB95C8-920D-49EF-AEF7-D8311B423071}" type="presOf" srcId="{39C7B0ED-EB77-4CC9-86C4-2D1D42002873}" destId="{DBDA4EE4-5662-4FCE-BC9D-C533F1353D29}" srcOrd="0" destOrd="0" presId="urn:microsoft.com/office/officeart/2005/8/layout/cycle6"/>
    <dgm:cxn modelId="{E7DAB912-EB9C-449A-9622-93126B51DC25}" srcId="{B8D2B1D5-EFFD-451D-9FCA-38B58A1F9992}" destId="{B232F5CC-34BA-4B34-86D1-2A8968AA369D}" srcOrd="3" destOrd="0" parTransId="{526BC07A-1E8B-4065-AAF3-0606634F190F}" sibTransId="{BE8B8657-FE48-4618-A9F7-52F3521F80FC}"/>
    <dgm:cxn modelId="{B390D4D4-726C-409D-B3A0-02F16B9BF972}" srcId="{B8D2B1D5-EFFD-451D-9FCA-38B58A1F9992}" destId="{5337FB8A-AE35-4276-89F6-E7C0A4CFDF35}" srcOrd="2" destOrd="0" parTransId="{33CB056F-1B39-45DB-A72F-C8B6C872AB92}" sibTransId="{39C7B0ED-EB77-4CC9-86C4-2D1D42002873}"/>
    <dgm:cxn modelId="{8A4E0E0A-76AC-42B2-B784-8C8AEC3E865B}" srcId="{B8D2B1D5-EFFD-451D-9FCA-38B58A1F9992}" destId="{FB7D5C5F-5809-45CE-A935-F16F5E635305}" srcOrd="1" destOrd="0" parTransId="{5BB494A2-CE18-4512-B3E9-095A3F128C0D}" sibTransId="{B4108047-7A38-4F68-B979-AC622EAF133A}"/>
    <dgm:cxn modelId="{0AC6C5FA-9866-4235-BA5B-58B56727CE0E}" type="presOf" srcId="{B4108047-7A38-4F68-B979-AC622EAF133A}" destId="{6DB4DBDE-CAA2-42AB-A06C-5C2AC025747C}" srcOrd="0" destOrd="0" presId="urn:microsoft.com/office/officeart/2005/8/layout/cycle6"/>
    <dgm:cxn modelId="{B54A8CC3-69F3-4B4C-83E8-7A09284695AB}" type="presOf" srcId="{FB7D5C5F-5809-45CE-A935-F16F5E635305}" destId="{E3F8D79E-D377-41EE-8502-B5DF8A2AD7E2}" srcOrd="0" destOrd="0" presId="urn:microsoft.com/office/officeart/2005/8/layout/cycle6"/>
    <dgm:cxn modelId="{1DAFA731-CF7D-4E16-8280-038C0EB39E06}" type="presOf" srcId="{BE8B8657-FE48-4618-A9F7-52F3521F80FC}" destId="{7DA903AC-BD45-4D64-B2FD-1CA55E4E6448}" srcOrd="0" destOrd="0" presId="urn:microsoft.com/office/officeart/2005/8/layout/cycle6"/>
    <dgm:cxn modelId="{A9EF398D-B50A-448B-BC6D-EA3E87A68E5E}" srcId="{B8D2B1D5-EFFD-451D-9FCA-38B58A1F9992}" destId="{F85FF883-B244-4CDE-BF58-FF4A83B4BAB4}" srcOrd="0" destOrd="0" parTransId="{69CCA0C3-DEF4-4D15-9C5D-DBD924C6C5A3}" sibTransId="{7C92A02E-BA51-48A0-93A0-87666AED3DDF}"/>
    <dgm:cxn modelId="{E46396F5-F4E8-431D-80F6-66927FFE4DF8}" type="presOf" srcId="{B8D2B1D5-EFFD-451D-9FCA-38B58A1F9992}" destId="{DF6B67E8-A272-4B73-9DD6-D520E101E14D}" srcOrd="0" destOrd="0" presId="urn:microsoft.com/office/officeart/2005/8/layout/cycle6"/>
    <dgm:cxn modelId="{A22363DB-DCE7-478D-AD5D-3DC51397AEB2}" type="presOf" srcId="{B232F5CC-34BA-4B34-86D1-2A8968AA369D}" destId="{D236EB49-DB8D-4B69-894D-1E375697C9B3}" srcOrd="0" destOrd="0" presId="urn:microsoft.com/office/officeart/2005/8/layout/cycle6"/>
    <dgm:cxn modelId="{6684CEDB-3F25-4311-AAC2-48B98FEAED14}" type="presOf" srcId="{7C92A02E-BA51-48A0-93A0-87666AED3DDF}" destId="{94E4DD91-C897-43BD-BD56-D35C5F3DE4C6}" srcOrd="0" destOrd="0" presId="urn:microsoft.com/office/officeart/2005/8/layout/cycle6"/>
    <dgm:cxn modelId="{D6350356-4333-413F-BA1B-F92E2D4247A0}" type="presOf" srcId="{F85FF883-B244-4CDE-BF58-FF4A83B4BAB4}" destId="{9E93F7DA-32FD-49B2-821C-67B10EC76E9D}" srcOrd="0" destOrd="0" presId="urn:microsoft.com/office/officeart/2005/8/layout/cycle6"/>
    <dgm:cxn modelId="{20C151ED-E191-4CDF-B2FC-3C52A231CF06}" type="presParOf" srcId="{DF6B67E8-A272-4B73-9DD6-D520E101E14D}" destId="{9E93F7DA-32FD-49B2-821C-67B10EC76E9D}" srcOrd="0" destOrd="0" presId="urn:microsoft.com/office/officeart/2005/8/layout/cycle6"/>
    <dgm:cxn modelId="{807B764B-DF93-4EC5-B408-BCE25F2B47C5}" type="presParOf" srcId="{DF6B67E8-A272-4B73-9DD6-D520E101E14D}" destId="{E1E00364-53F5-44B7-BCD6-EED559701783}" srcOrd="1" destOrd="0" presId="urn:microsoft.com/office/officeart/2005/8/layout/cycle6"/>
    <dgm:cxn modelId="{5AF4EB1C-FAAA-4758-876B-26B532C87B41}" type="presParOf" srcId="{DF6B67E8-A272-4B73-9DD6-D520E101E14D}" destId="{94E4DD91-C897-43BD-BD56-D35C5F3DE4C6}" srcOrd="2" destOrd="0" presId="urn:microsoft.com/office/officeart/2005/8/layout/cycle6"/>
    <dgm:cxn modelId="{76DB08E5-2C60-48E7-9B1D-5BA624FCBFE7}" type="presParOf" srcId="{DF6B67E8-A272-4B73-9DD6-D520E101E14D}" destId="{E3F8D79E-D377-41EE-8502-B5DF8A2AD7E2}" srcOrd="3" destOrd="0" presId="urn:microsoft.com/office/officeart/2005/8/layout/cycle6"/>
    <dgm:cxn modelId="{A6725307-252F-4945-9CFA-57CDAD48A801}" type="presParOf" srcId="{DF6B67E8-A272-4B73-9DD6-D520E101E14D}" destId="{B09885EE-AAEA-4C69-B01D-3D0B448C6254}" srcOrd="4" destOrd="0" presId="urn:microsoft.com/office/officeart/2005/8/layout/cycle6"/>
    <dgm:cxn modelId="{67C3121B-54C7-4758-A428-FC647C3FE5E4}" type="presParOf" srcId="{DF6B67E8-A272-4B73-9DD6-D520E101E14D}" destId="{6DB4DBDE-CAA2-42AB-A06C-5C2AC025747C}" srcOrd="5" destOrd="0" presId="urn:microsoft.com/office/officeart/2005/8/layout/cycle6"/>
    <dgm:cxn modelId="{D4A00BF6-842C-412C-9B17-6F76065C6C41}" type="presParOf" srcId="{DF6B67E8-A272-4B73-9DD6-D520E101E14D}" destId="{9F688AF9-2994-435C-BCD0-24B1F08C52E3}" srcOrd="6" destOrd="0" presId="urn:microsoft.com/office/officeart/2005/8/layout/cycle6"/>
    <dgm:cxn modelId="{B17CD1E1-E76E-421B-ADC4-44698291C912}" type="presParOf" srcId="{DF6B67E8-A272-4B73-9DD6-D520E101E14D}" destId="{FA09751A-756D-4E3D-8112-F1373600F1A9}" srcOrd="7" destOrd="0" presId="urn:microsoft.com/office/officeart/2005/8/layout/cycle6"/>
    <dgm:cxn modelId="{C4C32DE1-F04A-420D-A76A-6341C58BC336}" type="presParOf" srcId="{DF6B67E8-A272-4B73-9DD6-D520E101E14D}" destId="{DBDA4EE4-5662-4FCE-BC9D-C533F1353D29}" srcOrd="8" destOrd="0" presId="urn:microsoft.com/office/officeart/2005/8/layout/cycle6"/>
    <dgm:cxn modelId="{B0E3716C-2141-4AEA-A202-87DA92B05C1E}" type="presParOf" srcId="{DF6B67E8-A272-4B73-9DD6-D520E101E14D}" destId="{D236EB49-DB8D-4B69-894D-1E375697C9B3}" srcOrd="9" destOrd="0" presId="urn:microsoft.com/office/officeart/2005/8/layout/cycle6"/>
    <dgm:cxn modelId="{CA481356-0BB6-45E2-A943-6DCE4A35DCBD}" type="presParOf" srcId="{DF6B67E8-A272-4B73-9DD6-D520E101E14D}" destId="{2029CE51-9E9A-41C0-B35C-4FF1EED4A354}" srcOrd="10" destOrd="0" presId="urn:microsoft.com/office/officeart/2005/8/layout/cycle6"/>
    <dgm:cxn modelId="{7DD3C5A3-4FC7-41FA-9AC6-217483CC809F}" type="presParOf" srcId="{DF6B67E8-A272-4B73-9DD6-D520E101E14D}" destId="{7DA903AC-BD45-4D64-B2FD-1CA55E4E6448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3F7DA-32FD-49B2-821C-67B10EC76E9D}">
      <dsp:nvSpPr>
        <dsp:cNvPr id="0" name=""/>
        <dsp:cNvSpPr/>
      </dsp:nvSpPr>
      <dsp:spPr>
        <a:xfrm>
          <a:off x="1806624" y="860"/>
          <a:ext cx="1034950" cy="672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Expansion</a:t>
          </a:r>
          <a:endParaRPr lang="en-US" sz="1400" kern="1200" dirty="0"/>
        </a:p>
      </dsp:txBody>
      <dsp:txXfrm>
        <a:off x="1839463" y="33699"/>
        <a:ext cx="969272" cy="607040"/>
      </dsp:txXfrm>
    </dsp:sp>
    <dsp:sp modelId="{94E4DD91-C897-43BD-BD56-D35C5F3DE4C6}">
      <dsp:nvSpPr>
        <dsp:cNvPr id="0" name=""/>
        <dsp:cNvSpPr/>
      </dsp:nvSpPr>
      <dsp:spPr>
        <a:xfrm>
          <a:off x="1213519" y="337219"/>
          <a:ext cx="2221160" cy="2221160"/>
        </a:xfrm>
        <a:custGeom>
          <a:avLst/>
          <a:gdLst/>
          <a:ahLst/>
          <a:cxnLst/>
          <a:rect l="0" t="0" r="0" b="0"/>
          <a:pathLst>
            <a:path>
              <a:moveTo>
                <a:pt x="1635498" y="131882"/>
              </a:moveTo>
              <a:arcTo wR="1110580" hR="1110580" stAng="17892393" swAng="26237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8D79E-D377-41EE-8502-B5DF8A2AD7E2}">
      <dsp:nvSpPr>
        <dsp:cNvPr id="0" name=""/>
        <dsp:cNvSpPr/>
      </dsp:nvSpPr>
      <dsp:spPr>
        <a:xfrm>
          <a:off x="2917205" y="1111440"/>
          <a:ext cx="1034950" cy="672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Recession</a:t>
          </a:r>
          <a:endParaRPr lang="en-US" sz="1400" kern="1200" dirty="0"/>
        </a:p>
      </dsp:txBody>
      <dsp:txXfrm>
        <a:off x="2950044" y="1144279"/>
        <a:ext cx="969272" cy="607040"/>
      </dsp:txXfrm>
    </dsp:sp>
    <dsp:sp modelId="{6DB4DBDE-CAA2-42AB-A06C-5C2AC025747C}">
      <dsp:nvSpPr>
        <dsp:cNvPr id="0" name=""/>
        <dsp:cNvSpPr/>
      </dsp:nvSpPr>
      <dsp:spPr>
        <a:xfrm>
          <a:off x="1213519" y="337219"/>
          <a:ext cx="2221160" cy="2221160"/>
        </a:xfrm>
        <a:custGeom>
          <a:avLst/>
          <a:gdLst/>
          <a:ahLst/>
          <a:cxnLst/>
          <a:rect l="0" t="0" r="0" b="0"/>
          <a:pathLst>
            <a:path>
              <a:moveTo>
                <a:pt x="2166416" y="1454961"/>
              </a:moveTo>
              <a:arcTo wR="1110580" hR="1110580" stAng="1083884" swAng="26237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88AF9-2994-435C-BCD0-24B1F08C52E3}">
      <dsp:nvSpPr>
        <dsp:cNvPr id="0" name=""/>
        <dsp:cNvSpPr/>
      </dsp:nvSpPr>
      <dsp:spPr>
        <a:xfrm>
          <a:off x="1806624" y="2222021"/>
          <a:ext cx="1034950" cy="672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Trough</a:t>
          </a:r>
          <a:endParaRPr lang="en-US" sz="1400" kern="1200" dirty="0"/>
        </a:p>
      </dsp:txBody>
      <dsp:txXfrm>
        <a:off x="1839463" y="2254860"/>
        <a:ext cx="969272" cy="607040"/>
      </dsp:txXfrm>
    </dsp:sp>
    <dsp:sp modelId="{DBDA4EE4-5662-4FCE-BC9D-C533F1353D29}">
      <dsp:nvSpPr>
        <dsp:cNvPr id="0" name=""/>
        <dsp:cNvSpPr/>
      </dsp:nvSpPr>
      <dsp:spPr>
        <a:xfrm>
          <a:off x="1213519" y="337219"/>
          <a:ext cx="2221160" cy="2221160"/>
        </a:xfrm>
        <a:custGeom>
          <a:avLst/>
          <a:gdLst/>
          <a:ahLst/>
          <a:cxnLst/>
          <a:rect l="0" t="0" r="0" b="0"/>
          <a:pathLst>
            <a:path>
              <a:moveTo>
                <a:pt x="585662" y="2089278"/>
              </a:moveTo>
              <a:arcTo wR="1110580" hR="1110580" stAng="7092393" swAng="26237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6EB49-DB8D-4B69-894D-1E375697C9B3}">
      <dsp:nvSpPr>
        <dsp:cNvPr id="0" name=""/>
        <dsp:cNvSpPr/>
      </dsp:nvSpPr>
      <dsp:spPr>
        <a:xfrm>
          <a:off x="696044" y="1111440"/>
          <a:ext cx="1034950" cy="672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Recovery</a:t>
          </a:r>
          <a:endParaRPr lang="en-US" sz="1400" kern="1200" dirty="0"/>
        </a:p>
      </dsp:txBody>
      <dsp:txXfrm>
        <a:off x="728883" y="1144279"/>
        <a:ext cx="969272" cy="607040"/>
      </dsp:txXfrm>
    </dsp:sp>
    <dsp:sp modelId="{7DA903AC-BD45-4D64-B2FD-1CA55E4E6448}">
      <dsp:nvSpPr>
        <dsp:cNvPr id="0" name=""/>
        <dsp:cNvSpPr/>
      </dsp:nvSpPr>
      <dsp:spPr>
        <a:xfrm>
          <a:off x="1213519" y="337219"/>
          <a:ext cx="2221160" cy="2221160"/>
        </a:xfrm>
        <a:custGeom>
          <a:avLst/>
          <a:gdLst/>
          <a:ahLst/>
          <a:cxnLst/>
          <a:rect l="0" t="0" r="0" b="0"/>
          <a:pathLst>
            <a:path>
              <a:moveTo>
                <a:pt x="54744" y="766199"/>
              </a:moveTo>
              <a:arcTo wR="1110580" hR="1110580" stAng="11883884" swAng="26237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85F11F-8256-4510-8E5E-EAA23434FED7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D4BBC1-1255-4CFC-9EEF-D63779C579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Trough </a:t>
            </a:r>
            <a:r>
              <a:rPr lang="en-US" sz="3200" dirty="0" smtClean="0"/>
              <a:t>– The economy stops slowing and signs appear that a recovery may be near. </a:t>
            </a:r>
          </a:p>
          <a:p>
            <a:r>
              <a:rPr lang="en-US" sz="3200" dirty="0" smtClean="0"/>
              <a:t>Economic activity begins to rise</a:t>
            </a:r>
          </a:p>
        </p:txBody>
      </p:sp>
    </p:spTree>
    <p:extLst>
      <p:ext uri="{BB962C8B-B14F-4D97-AF65-F5344CB8AC3E}">
        <p14:creationId xmlns:p14="http://schemas.microsoft.com/office/powerpoint/2010/main" val="10124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Recovery</a:t>
            </a:r>
            <a:r>
              <a:rPr lang="en-US" sz="3200" dirty="0" smtClean="0"/>
              <a:t> – Jobs are created because spending increases.</a:t>
            </a:r>
          </a:p>
          <a:p>
            <a:r>
              <a:rPr lang="en-US" sz="3200" dirty="0" smtClean="0"/>
              <a:t>With greater demand, production begins to increase.</a:t>
            </a:r>
          </a:p>
          <a:p>
            <a:r>
              <a:rPr lang="en-US" sz="3200" dirty="0" smtClean="0"/>
              <a:t>GDP begins to increase.</a:t>
            </a:r>
          </a:p>
        </p:txBody>
      </p:sp>
    </p:spTree>
    <p:extLst>
      <p:ext uri="{BB962C8B-B14F-4D97-AF65-F5344CB8AC3E}">
        <p14:creationId xmlns:p14="http://schemas.microsoft.com/office/powerpoint/2010/main" val="35044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Affect Business </a:t>
            </a:r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Businesses</a:t>
            </a:r>
            <a:r>
              <a:rPr lang="en-US" sz="3200" dirty="0" smtClean="0"/>
              <a:t> – Expand or curtail operations based on their perception of the cycle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Invest in ne properties during good times</a:t>
            </a:r>
          </a:p>
          <a:p>
            <a:r>
              <a:rPr lang="en-US" sz="3200" dirty="0" smtClean="0"/>
              <a:t>Hire more employees in good times</a:t>
            </a:r>
          </a:p>
        </p:txBody>
      </p:sp>
    </p:spTree>
    <p:extLst>
      <p:ext uri="{BB962C8B-B14F-4D97-AF65-F5344CB8AC3E}">
        <p14:creationId xmlns:p14="http://schemas.microsoft.com/office/powerpoint/2010/main" val="890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Affect Business </a:t>
            </a:r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Consumers</a:t>
            </a:r>
          </a:p>
          <a:p>
            <a:r>
              <a:rPr lang="en-US" sz="3200" dirty="0" smtClean="0"/>
              <a:t>During rough times, consumer confidence goes down.</a:t>
            </a:r>
          </a:p>
          <a:p>
            <a:r>
              <a:rPr lang="en-US" sz="3200" dirty="0" smtClean="0"/>
              <a:t>Their biggest fear is a cut in wages or losing a job so they spend less. </a:t>
            </a:r>
          </a:p>
          <a:p>
            <a:r>
              <a:rPr lang="en-US" sz="3200" dirty="0" smtClean="0"/>
              <a:t>Lower demand for products means businesses lose money and cut employees, slash inventories, etc. </a:t>
            </a:r>
          </a:p>
        </p:txBody>
      </p:sp>
    </p:spTree>
    <p:extLst>
      <p:ext uri="{BB962C8B-B14F-4D97-AF65-F5344CB8AC3E}">
        <p14:creationId xmlns:p14="http://schemas.microsoft.com/office/powerpoint/2010/main" val="15371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Affect Business </a:t>
            </a:r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Government</a:t>
            </a:r>
          </a:p>
          <a:p>
            <a:r>
              <a:rPr lang="en-US" sz="3200" dirty="0" smtClean="0"/>
              <a:t>Taxes</a:t>
            </a:r>
          </a:p>
          <a:p>
            <a:r>
              <a:rPr lang="en-US" sz="3200" dirty="0" smtClean="0"/>
              <a:t>When businesses are taxed at a high rate, they have less money to fuel the economy.</a:t>
            </a:r>
          </a:p>
          <a:p>
            <a:r>
              <a:rPr lang="en-US" sz="3200" dirty="0" smtClean="0"/>
              <a:t>They may have to fire some employees.</a:t>
            </a:r>
          </a:p>
        </p:txBody>
      </p:sp>
    </p:spTree>
    <p:extLst>
      <p:ext uri="{BB962C8B-B14F-4D97-AF65-F5344CB8AC3E}">
        <p14:creationId xmlns:p14="http://schemas.microsoft.com/office/powerpoint/2010/main" val="17319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Affect Business </a:t>
            </a:r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economy needs a boost, interest rates and taxes are cut and federally funded programs are used to spark a depressed economy. </a:t>
            </a:r>
          </a:p>
          <a:p>
            <a:r>
              <a:rPr lang="en-US" sz="3200" dirty="0" smtClean="0"/>
              <a:t>Federal Reserve – Raises interest rates during inflation to discourage borrowing of money.</a:t>
            </a:r>
          </a:p>
        </p:txBody>
      </p:sp>
    </p:spTree>
    <p:extLst>
      <p:ext uri="{BB962C8B-B14F-4D97-AF65-F5344CB8AC3E}">
        <p14:creationId xmlns:p14="http://schemas.microsoft.com/office/powerpoint/2010/main" val="26495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Domestic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Otherwise known as GDP</a:t>
            </a:r>
          </a:p>
          <a:p>
            <a:r>
              <a:rPr lang="en-US" dirty="0" smtClean="0"/>
              <a:t>Since 1991, the US has been using the GDP as its primary measurement of productivity.</a:t>
            </a:r>
          </a:p>
          <a:p>
            <a:r>
              <a:rPr lang="en-US" dirty="0" smtClean="0"/>
              <a:t>The output of goods and services produced by labor and property located with a country.</a:t>
            </a:r>
          </a:p>
          <a:p>
            <a:r>
              <a:rPr lang="en-US" dirty="0" smtClean="0"/>
              <a:t>Made up of 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Private investment- </a:t>
            </a:r>
            <a:r>
              <a:rPr lang="en-US" dirty="0" smtClean="0"/>
              <a:t>Spending by business for things like equipment, software, etc. as well as home construction.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Govt Spending </a:t>
            </a:r>
            <a:r>
              <a:rPr lang="en-US" dirty="0" smtClean="0"/>
              <a:t>– Money spent by local, state, and federal governments.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Personal Spending </a:t>
            </a:r>
            <a:r>
              <a:rPr lang="en-US" dirty="0" smtClean="0"/>
              <a:t>– All consumer expenditures for goods and services.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Change in business inventories</a:t>
            </a:r>
            <a:r>
              <a:rPr lang="en-US" dirty="0" smtClean="0"/>
              <a:t>– Expanding inventories are an addition to the GDP (business are producing goods). Shrinking inventory decreases GDP. People are buying more than what was produced.</a:t>
            </a:r>
          </a:p>
          <a:p>
            <a:r>
              <a:rPr lang="en-US" dirty="0">
                <a:solidFill>
                  <a:srgbClr val="FF0000"/>
                </a:solidFill>
              </a:rPr>
              <a:t>Net exports of goods and </a:t>
            </a:r>
            <a:r>
              <a:rPr lang="en-US" dirty="0" smtClean="0">
                <a:solidFill>
                  <a:srgbClr val="FF0000"/>
                </a:solidFill>
              </a:rPr>
              <a:t>services </a:t>
            </a:r>
            <a:r>
              <a:rPr lang="en-US" dirty="0" smtClean="0"/>
              <a:t>– Is your countries goods in demand elsewhere?</a:t>
            </a:r>
          </a:p>
        </p:txBody>
      </p:sp>
    </p:spTree>
    <p:extLst>
      <p:ext uri="{BB962C8B-B14F-4D97-AF65-F5344CB8AC3E}">
        <p14:creationId xmlns:p14="http://schemas.microsoft.com/office/powerpoint/2010/main" val="16236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measurement of the amount and quality of goods and services that a nation’s people have. </a:t>
            </a:r>
          </a:p>
          <a:p>
            <a:r>
              <a:rPr lang="en-US" sz="3200" dirty="0" smtClean="0"/>
              <a:t>It reflects their “quality of life”</a:t>
            </a:r>
          </a:p>
          <a:p>
            <a:r>
              <a:rPr lang="en-US" sz="3200" dirty="0" smtClean="0"/>
              <a:t>GDP/population = </a:t>
            </a:r>
            <a:r>
              <a:rPr lang="en-US" sz="3200" dirty="0" smtClean="0">
                <a:solidFill>
                  <a:srgbClr val="FF0000"/>
                </a:solidFill>
              </a:rPr>
              <a:t>GDP per Capita.</a:t>
            </a:r>
          </a:p>
          <a:p>
            <a:r>
              <a:rPr lang="en-US" sz="3200" dirty="0" smtClean="0"/>
              <a:t>This number is high for most industrialized nations because they have a high level of production.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58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Refers to rising prices</a:t>
            </a:r>
          </a:p>
          <a:p>
            <a:r>
              <a:rPr lang="en-US" sz="3200" dirty="0" smtClean="0"/>
              <a:t>Low inflation rates (1%-5%) per year is good because it shows an economy is stable.</a:t>
            </a:r>
          </a:p>
          <a:p>
            <a:r>
              <a:rPr lang="en-US" sz="3200" dirty="0" smtClean="0"/>
              <a:t>Double digit inflation is devastating.</a:t>
            </a:r>
          </a:p>
          <a:p>
            <a:pPr lvl="1"/>
            <a:r>
              <a:rPr lang="en-US" sz="2800" dirty="0" smtClean="0"/>
              <a:t>Money loses its original value because prices rise sharply.</a:t>
            </a:r>
          </a:p>
          <a:p>
            <a:pPr lvl="1"/>
            <a:r>
              <a:rPr lang="en-US" sz="2800" dirty="0" smtClean="0"/>
              <a:t>Govt raises interest rates to discourage the borrowing of money during inflationary times.</a:t>
            </a:r>
          </a:p>
          <a:p>
            <a:pPr lvl="1"/>
            <a:r>
              <a:rPr lang="en-US" sz="2800" dirty="0" smtClean="0"/>
              <a:t>The result is a slowdown in economic growth which helps to bring inflation down.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37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CPI and 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Consumer Price Index and Producer Price index</a:t>
            </a:r>
          </a:p>
          <a:p>
            <a:r>
              <a:rPr lang="en-US" sz="3200" dirty="0" smtClean="0"/>
              <a:t>These two figures measure inflation.</a:t>
            </a:r>
          </a:p>
          <a:p>
            <a:r>
              <a:rPr lang="en-US" sz="3200" dirty="0" smtClean="0"/>
              <a:t>CPI – Measures the change in price of 400 specific retail goods and services used by the average urban household.</a:t>
            </a:r>
          </a:p>
          <a:p>
            <a:r>
              <a:rPr lang="en-US" sz="3200" dirty="0" smtClean="0"/>
              <a:t>Also called the Cost of </a:t>
            </a:r>
            <a:r>
              <a:rPr lang="en-US" sz="3200" dirty="0"/>
              <a:t>L</a:t>
            </a:r>
            <a:r>
              <a:rPr lang="en-US" sz="3200" dirty="0" smtClean="0"/>
              <a:t>iving Index.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30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and 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CPI goods – Medical care, transportation, food, housing, utilities, etc. (average necessity items needed to survive)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PPI- Measures wholesale price levels.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It is a trendsetter because producer prices generally get passed along to the customer.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53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Expansion</a:t>
            </a:r>
            <a:r>
              <a:rPr lang="en-US" sz="3200" dirty="0" smtClean="0"/>
              <a:t> –Economy is flourishing. Low unemployment, increase in output of goods/services, high consumer spending.</a:t>
            </a:r>
            <a:endParaRPr lang="en-US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31651459"/>
              </p:ext>
            </p:extLst>
          </p:nvPr>
        </p:nvGraphicFramePr>
        <p:xfrm>
          <a:off x="3505200" y="3657600"/>
          <a:ext cx="4648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00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Recession </a:t>
            </a:r>
            <a:r>
              <a:rPr lang="en-US" sz="3200" dirty="0" smtClean="0"/>
              <a:t>– A period of economic slowdown that lasts for at least two quarters (6 months).</a:t>
            </a:r>
          </a:p>
          <a:p>
            <a:r>
              <a:rPr lang="en-US" sz="3200" dirty="0" smtClean="0"/>
              <a:t>Companies reduce their workforce so unemployment rises.</a:t>
            </a:r>
          </a:p>
          <a:p>
            <a:r>
              <a:rPr lang="en-US" sz="3200" dirty="0" smtClean="0"/>
              <a:t>Consumers spend less so producers produce less. </a:t>
            </a:r>
          </a:p>
        </p:txBody>
      </p:sp>
    </p:spTree>
    <p:extLst>
      <p:ext uri="{BB962C8B-B14F-4D97-AF65-F5344CB8AC3E}">
        <p14:creationId xmlns:p14="http://schemas.microsoft.com/office/powerpoint/2010/main" val="3759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120</TotalTime>
  <Words>622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Understanding the economy</vt:lpstr>
      <vt:lpstr>Gross Domestic Product</vt:lpstr>
      <vt:lpstr>GDP</vt:lpstr>
      <vt:lpstr>Standard of Living</vt:lpstr>
      <vt:lpstr>InflaTION</vt:lpstr>
      <vt:lpstr> CPI and PPI</vt:lpstr>
      <vt:lpstr>CPI and PPI</vt:lpstr>
      <vt:lpstr>Business Cycle</vt:lpstr>
      <vt:lpstr>Business Cycle</vt:lpstr>
      <vt:lpstr>Business Cycle</vt:lpstr>
      <vt:lpstr>Business Cycle</vt:lpstr>
      <vt:lpstr>Factors that Affect Business Cycles</vt:lpstr>
      <vt:lpstr>Factors that Affect Business Cycles</vt:lpstr>
      <vt:lpstr>Factors that Affect Business Cycles</vt:lpstr>
      <vt:lpstr>Factors that Affect Business Cycles</vt:lpstr>
    </vt:vector>
  </TitlesOfParts>
  <Company>Marietta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</dc:title>
  <dc:creator>Lewis, Sean</dc:creator>
  <cp:lastModifiedBy>Lewis, Sean</cp:lastModifiedBy>
  <cp:revision>10</cp:revision>
  <dcterms:created xsi:type="dcterms:W3CDTF">2016-04-08T19:29:53Z</dcterms:created>
  <dcterms:modified xsi:type="dcterms:W3CDTF">2016-04-08T21:30:31Z</dcterms:modified>
</cp:coreProperties>
</file>