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0" r:id="rId5"/>
    <p:sldId id="256" r:id="rId6"/>
    <p:sldId id="257" r:id="rId7"/>
    <p:sldId id="274" r:id="rId8"/>
    <p:sldId id="273" r:id="rId9"/>
    <p:sldId id="258" r:id="rId10"/>
    <p:sldId id="259" r:id="rId11"/>
    <p:sldId id="261" r:id="rId12"/>
    <p:sldId id="262" r:id="rId13"/>
    <p:sldId id="260" r:id="rId14"/>
    <p:sldId id="264" r:id="rId15"/>
    <p:sldId id="266" r:id="rId16"/>
    <p:sldId id="271" r:id="rId17"/>
    <p:sldId id="265" r:id="rId18"/>
    <p:sldId id="267" r:id="rId19"/>
    <p:sldId id="26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7" autoAdjust="0"/>
    <p:restoredTop sz="94660"/>
  </p:normalViewPr>
  <p:slideViewPr>
    <p:cSldViewPr>
      <p:cViewPr varScale="1">
        <p:scale>
          <a:sx n="85" d="100"/>
          <a:sy n="85" d="100"/>
        </p:scale>
        <p:origin x="12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EBFE47-4631-4AF5-8F79-7CD8598D2EB0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4AEB861-4435-45E5-A2EA-305C36C6C8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kersoftware.com/blog/why-your-users-hate-your-flashy-new-design-and-what-to-do-about-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YeXCeBZhj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Pricing</a:t>
            </a:r>
          </a:p>
        </p:txBody>
      </p:sp>
      <p:pic>
        <p:nvPicPr>
          <p:cNvPr id="3074" name="Picture 2" descr="http://blog.perksconsulting.com/wp-content/uploads/2009/06/the_price_is_right__1_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77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64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EDLP – Consistently low prices are set with no intention of ever offering a discount. This pricing strategy is employed when low unit profit margins are expected to be offset by a high sales demand. </a:t>
            </a:r>
          </a:p>
          <a:p>
            <a:endParaRPr lang="en-US" dirty="0"/>
          </a:p>
          <a:p>
            <a:r>
              <a:rPr lang="en-US" dirty="0"/>
              <a:t>What store uses an EDLP strategy?</a:t>
            </a:r>
          </a:p>
        </p:txBody>
      </p:sp>
    </p:spTree>
    <p:extLst>
      <p:ext uri="{BB962C8B-B14F-4D97-AF65-F5344CB8AC3E}">
        <p14:creationId xmlns:p14="http://schemas.microsoft.com/office/powerpoint/2010/main" val="37939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2288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Cost -Plus Pricing – All costs and expenses are determined and then the desired profit is added to arrive at a price. This is used when a bottom line profit margin must be met and the product is predicted to be able to remain in high demand without offering a discount.</a:t>
            </a:r>
          </a:p>
          <a:p>
            <a:endParaRPr lang="en-US" dirty="0"/>
          </a:p>
          <a:p>
            <a:r>
              <a:rPr lang="en-US" dirty="0"/>
              <a:t>What store uses a cost-plus strategy?</a:t>
            </a:r>
          </a:p>
        </p:txBody>
      </p:sp>
    </p:spTree>
    <p:extLst>
      <p:ext uri="{BB962C8B-B14F-4D97-AF65-F5344CB8AC3E}">
        <p14:creationId xmlns:p14="http://schemas.microsoft.com/office/powerpoint/2010/main" val="19073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Pricing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5303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Geographical Pricing - Price adjustments required because of the location of he customer and the associated delivery costs.</a:t>
            </a:r>
          </a:p>
          <a:p>
            <a:r>
              <a:rPr lang="en-US" dirty="0"/>
              <a:t>This is why things are more expensive in Alaska and Hawaii</a:t>
            </a:r>
          </a:p>
        </p:txBody>
      </p:sp>
    </p:spTree>
    <p:extLst>
      <p:ext uri="{BB962C8B-B14F-4D97-AF65-F5344CB8AC3E}">
        <p14:creationId xmlns:p14="http://schemas.microsoft.com/office/powerpoint/2010/main" val="163456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  Pricing Strategies</a:t>
            </a:r>
          </a:p>
        </p:txBody>
      </p:sp>
      <p:pic>
        <p:nvPicPr>
          <p:cNvPr id="5122" name="Picture 2" descr="http://image.slidesharecdn.com/pricingpoliciesandstrategiesexamples-120419115942-phpapp02/95/pricing-policies-and-strategies-examples-9-728.jpg?cb=13348548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15" y="1219200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68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 Pricing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03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Seasonal Discounts – Discounts are offered to buyers who are willing to buy in advance of the customary buying season. This prevents cash flow problems by keeping a steady stream of revenue coming into a company all year.  </a:t>
            </a:r>
          </a:p>
          <a:p>
            <a:r>
              <a:rPr lang="en-US" dirty="0"/>
              <a:t>Cash Discounts – Buyers who are willing to pay in cash receive a cheaper price  </a:t>
            </a:r>
          </a:p>
        </p:txBody>
      </p:sp>
    </p:spTree>
    <p:extLst>
      <p:ext uri="{BB962C8B-B14F-4D97-AF65-F5344CB8AC3E}">
        <p14:creationId xmlns:p14="http://schemas.microsoft.com/office/powerpoint/2010/main" val="2937353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Strategy to choose?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circumstance is different and the strategy usually fluctuates throughout the life cycle.</a:t>
            </a:r>
          </a:p>
          <a:p>
            <a:r>
              <a:rPr lang="en-US" dirty="0"/>
              <a:t>Question: How can you get a product back into the growth stage once it reaches the maturity stage? </a:t>
            </a:r>
          </a:p>
        </p:txBody>
      </p:sp>
    </p:spTree>
    <p:extLst>
      <p:ext uri="{BB962C8B-B14F-4D97-AF65-F5344CB8AC3E}">
        <p14:creationId xmlns:p14="http://schemas.microsoft.com/office/powerpoint/2010/main" val="481626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Price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six steps for determining price are: </a:t>
            </a:r>
          </a:p>
          <a:p>
            <a:pPr lvl="0"/>
            <a:r>
              <a:rPr lang="en-US" dirty="0"/>
              <a:t>Determine pricing objectives </a:t>
            </a:r>
          </a:p>
          <a:p>
            <a:pPr lvl="0"/>
            <a:r>
              <a:rPr lang="en-US" dirty="0"/>
              <a:t>Study (and list) costs </a:t>
            </a:r>
          </a:p>
          <a:p>
            <a:pPr lvl="0"/>
            <a:r>
              <a:rPr lang="en-US" dirty="0"/>
              <a:t>Estimate demand </a:t>
            </a:r>
          </a:p>
          <a:p>
            <a:pPr lvl="0"/>
            <a:r>
              <a:rPr lang="en-US" dirty="0"/>
              <a:t>Study (and list)competition </a:t>
            </a:r>
          </a:p>
          <a:p>
            <a:pPr lvl="0"/>
            <a:r>
              <a:rPr lang="en-US" dirty="0"/>
              <a:t>Decide on a pricing strategy (provide justification)</a:t>
            </a:r>
          </a:p>
          <a:p>
            <a:pPr lvl="0"/>
            <a:r>
              <a:rPr lang="en-US" dirty="0"/>
              <a:t>Set price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85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Your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 able to justify the price increase to your customers or they will seek other alternatives!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improving the specification or quality of the products.</a:t>
            </a:r>
          </a:p>
          <a:p>
            <a:r>
              <a:rPr lang="en-US" dirty="0"/>
              <a:t>You’re introducing new, higher priced products with more benefits or functionality that make older products less attractive or obsolete.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1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mindwork.com/images/weekly/product-life-cycle-sales-vs-prof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62000"/>
            <a:ext cx="6667500" cy="4762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4709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thebeckon.com/wp-content/uploads/2011/03/PL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278069" cy="520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51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AD8E-D355-4933-98C1-EA7C3AFD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Life Cycle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43491A7B-6AEC-4B02-8926-29CEFB0A9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76" y="1874520"/>
            <a:ext cx="7285885" cy="3033713"/>
          </a:xfrm>
        </p:spPr>
      </p:pic>
    </p:spTree>
    <p:extLst>
      <p:ext uri="{BB962C8B-B14F-4D97-AF65-F5344CB8AC3E}">
        <p14:creationId xmlns:p14="http://schemas.microsoft.com/office/powerpoint/2010/main" val="328091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3A9BE20-3330-47B6-8D40-68525D7C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034FB5-6703-45E4-9F4A-8AD143F84B9C}"/>
              </a:ext>
            </a:extLst>
          </p:cNvPr>
          <p:cNvSpPr/>
          <p:nvPr/>
        </p:nvSpPr>
        <p:spPr>
          <a:xfrm>
            <a:off x="609600" y="8382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Explanation of “the chasm”</a:t>
            </a:r>
          </a:p>
          <a:p>
            <a:r>
              <a:rPr lang="en-US" dirty="0"/>
              <a:t>These categories seem to show a neat progression. However, in the technology adoption lifecycle, there’s often </a:t>
            </a:r>
            <a:r>
              <a:rPr lang="en-US" dirty="0">
                <a:solidFill>
                  <a:srgbClr val="FF0000"/>
                </a:solidFill>
              </a:rPr>
              <a:t>a large gap between your early adopters and the early majority</a:t>
            </a:r>
            <a:r>
              <a:rPr lang="en-US" dirty="0"/>
              <a:t>. This gap is known as the ‘chasm’, and it’s stopped many a software product in its tracks.</a:t>
            </a:r>
          </a:p>
          <a:p>
            <a:endParaRPr lang="en-US" dirty="0"/>
          </a:p>
          <a:p>
            <a:r>
              <a:rPr lang="en-US" dirty="0"/>
              <a:t>The reason it’s so difficult to cross the chasm is that there’s a </a:t>
            </a:r>
            <a:r>
              <a:rPr lang="en-US" dirty="0">
                <a:solidFill>
                  <a:srgbClr val="FF0000"/>
                </a:solidFill>
              </a:rPr>
              <a:t>huge difference between the needs of your early adopters, and the needs of the early majority.</a:t>
            </a:r>
            <a:r>
              <a:rPr lang="en-US" dirty="0"/>
              <a:t> It all comes down to </a:t>
            </a:r>
            <a:r>
              <a:rPr lang="en-US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embracing change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/>
              <a:t>Early adopters are game for trying something new and unproven; they’re willing to test new tech in order to set trends. The early and late majorities that will adopt your software, meanwhile, are altogether more risk-averse. They need proof that the product will help them.</a:t>
            </a:r>
          </a:p>
          <a:p>
            <a:endParaRPr lang="en-US" dirty="0"/>
          </a:p>
          <a:p>
            <a:r>
              <a:rPr lang="en-US" dirty="0"/>
              <a:t>So, if your product is still more ‘cool’ and ‘cutting-edge’ than it is tangibly successful and secure, it won’t make it past the early adopters.</a:t>
            </a:r>
          </a:p>
        </p:txBody>
      </p:sp>
    </p:spTree>
    <p:extLst>
      <p:ext uri="{BB962C8B-B14F-4D97-AF65-F5344CB8AC3E}">
        <p14:creationId xmlns:p14="http://schemas.microsoft.com/office/powerpoint/2010/main" val="293695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Watch a short video on The Product Life Cycle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https://www.youtube.com/watch?v=wYeXCeBZhjE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364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Skimming Pricing – Price is set high to capitalize on the high demand during its introductory period, then later lowered as competition catches up and growth starts to flatten.</a:t>
            </a:r>
          </a:p>
          <a:p>
            <a:endParaRPr lang="en-US" dirty="0"/>
          </a:p>
          <a:p>
            <a:r>
              <a:rPr lang="en-US" dirty="0"/>
              <a:t>What product uses a skimming strategy?</a:t>
            </a:r>
          </a:p>
        </p:txBody>
      </p:sp>
    </p:spTree>
    <p:extLst>
      <p:ext uri="{BB962C8B-B14F-4D97-AF65-F5344CB8AC3E}">
        <p14:creationId xmlns:p14="http://schemas.microsoft.com/office/powerpoint/2010/main" val="1465794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2288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Penetration Pricing – Initial price is set low in order to “penetrate” a tough market that is saturated by a lot of competitors with similar products.  It can also be used to simply encourage as many people as possible to buy a product. </a:t>
            </a:r>
          </a:p>
          <a:p>
            <a:endParaRPr lang="en-US" dirty="0"/>
          </a:p>
          <a:p>
            <a:r>
              <a:rPr lang="en-US" dirty="0"/>
              <a:t>What product uses a penetration strategy?</a:t>
            </a:r>
          </a:p>
        </p:txBody>
      </p:sp>
    </p:spTree>
    <p:extLst>
      <p:ext uri="{BB962C8B-B14F-4D97-AF65-F5344CB8AC3E}">
        <p14:creationId xmlns:p14="http://schemas.microsoft.com/office/powerpoint/2010/main" val="5399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Strategies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515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Prestige Pricing – Prices are set higher than average to suggest status and an upscale image to the consumer.</a:t>
            </a:r>
          </a:p>
          <a:p>
            <a:endParaRPr lang="en-US" dirty="0"/>
          </a:p>
          <a:p>
            <a:r>
              <a:rPr lang="en-US" dirty="0"/>
              <a:t>What product uses a prestige strategy?</a:t>
            </a:r>
          </a:p>
        </p:txBody>
      </p:sp>
    </p:spTree>
    <p:extLst>
      <p:ext uri="{BB962C8B-B14F-4D97-AF65-F5344CB8AC3E}">
        <p14:creationId xmlns:p14="http://schemas.microsoft.com/office/powerpoint/2010/main" val="3982502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5AD56B5F16A549AAFA350D78ACFC54" ma:contentTypeVersion="12" ma:contentTypeDescription="Create a new document." ma:contentTypeScope="" ma:versionID="da092f11e454c712a0c2d0be31914e47">
  <xsd:schema xmlns:xsd="http://www.w3.org/2001/XMLSchema" xmlns:xs="http://www.w3.org/2001/XMLSchema" xmlns:p="http://schemas.microsoft.com/office/2006/metadata/properties" xmlns:ns3="be1ba5c0-8fca-491a-b60b-97098176573e" xmlns:ns4="3b9e9a68-d4bd-4f33-ba43-6227d4af6b29" targetNamespace="http://schemas.microsoft.com/office/2006/metadata/properties" ma:root="true" ma:fieldsID="17eb864befc0499ea30320ffa4c4581c" ns3:_="" ns4:_="">
    <xsd:import namespace="be1ba5c0-8fca-491a-b60b-97098176573e"/>
    <xsd:import namespace="3b9e9a68-d4bd-4f33-ba43-6227d4af6b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ba5c0-8fca-491a-b60b-9709817657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e9a68-d4bd-4f33-ba43-6227d4af6b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FE6B00-4E38-4441-8BE2-66997C416E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1ba5c0-8fca-491a-b60b-97098176573e"/>
    <ds:schemaRef ds:uri="3b9e9a68-d4bd-4f33-ba43-6227d4af6b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86D4C-CDF9-4042-85C4-CC5EAB0C8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3EDDDE-B7A6-43EC-AF8E-EC5C9E2BD4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324</TotalTime>
  <Words>662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Verdana</vt:lpstr>
      <vt:lpstr>Wingdings 2</vt:lpstr>
      <vt:lpstr>Aspect</vt:lpstr>
      <vt:lpstr>Product Pricing</vt:lpstr>
      <vt:lpstr>PowerPoint Presentation</vt:lpstr>
      <vt:lpstr>PowerPoint Presentation</vt:lpstr>
      <vt:lpstr>Technology Life Cycle</vt:lpstr>
      <vt:lpstr>PowerPoint Presentation</vt:lpstr>
      <vt:lpstr>PowerPoint Presentation</vt:lpstr>
      <vt:lpstr>Pricing Strategies</vt:lpstr>
      <vt:lpstr>Pricing Strategies</vt:lpstr>
      <vt:lpstr>Pricing Strategies</vt:lpstr>
      <vt:lpstr>Pricing Strategies</vt:lpstr>
      <vt:lpstr>Pricing Strategies</vt:lpstr>
      <vt:lpstr>  Pricing Strategies</vt:lpstr>
      <vt:lpstr>  Pricing Strategies</vt:lpstr>
      <vt:lpstr>Discount Pricing</vt:lpstr>
      <vt:lpstr>Which Strategy to choose?</vt:lpstr>
      <vt:lpstr>Setting a Price</vt:lpstr>
      <vt:lpstr>Increasing Your Prices</vt:lpstr>
    </vt:vector>
  </TitlesOfParts>
  <Company>Marietta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Sean</dc:creator>
  <cp:lastModifiedBy>Sean P. Lewis</cp:lastModifiedBy>
  <cp:revision>9</cp:revision>
  <dcterms:created xsi:type="dcterms:W3CDTF">2014-10-07T10:54:46Z</dcterms:created>
  <dcterms:modified xsi:type="dcterms:W3CDTF">2019-10-02T13:26:41Z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0x0101005C5AD56B5F16A549AAFA350D78ACFC54</vt:lpwstr>
  </property>
</Properties>
</file>