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70" r:id="rId2"/>
    <p:sldId id="292" r:id="rId3"/>
    <p:sldId id="290" r:id="rId4"/>
    <p:sldId id="293" r:id="rId5"/>
    <p:sldId id="291" r:id="rId6"/>
    <p:sldId id="258" r:id="rId7"/>
    <p:sldId id="278" r:id="rId8"/>
    <p:sldId id="276" r:id="rId9"/>
    <p:sldId id="279" r:id="rId10"/>
    <p:sldId id="280" r:id="rId11"/>
    <p:sldId id="274" r:id="rId12"/>
    <p:sldId id="275" r:id="rId13"/>
    <p:sldId id="257" r:id="rId14"/>
    <p:sldId id="273" r:id="rId15"/>
    <p:sldId id="288" r:id="rId16"/>
    <p:sldId id="259" r:id="rId17"/>
    <p:sldId id="281" r:id="rId18"/>
    <p:sldId id="261" r:id="rId19"/>
    <p:sldId id="282" r:id="rId20"/>
    <p:sldId id="262" r:id="rId21"/>
    <p:sldId id="283" r:id="rId22"/>
    <p:sldId id="260" r:id="rId23"/>
    <p:sldId id="284" r:id="rId24"/>
    <p:sldId id="264" r:id="rId25"/>
    <p:sldId id="285" r:id="rId26"/>
    <p:sldId id="266" r:id="rId27"/>
    <p:sldId id="287" r:id="rId28"/>
    <p:sldId id="271" r:id="rId29"/>
    <p:sldId id="265" r:id="rId30"/>
    <p:sldId id="267" r:id="rId31"/>
    <p:sldId id="286" r:id="rId32"/>
    <p:sldId id="263" r:id="rId33"/>
    <p:sldId id="272" r:id="rId34"/>
    <p:sldId id="289" r:id="rId35"/>
    <p:sldId id="268" r:id="rId36"/>
    <p:sldId id="26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7" autoAdjust="0"/>
    <p:restoredTop sz="94660"/>
  </p:normalViewPr>
  <p:slideViewPr>
    <p:cSldViewPr>
      <p:cViewPr varScale="1">
        <p:scale>
          <a:sx n="69" d="100"/>
          <a:sy n="69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12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96621-849F-4060-8C1F-77876C49B79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B141C-01C2-4529-8BF9-0897BEB6A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5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B141C-01C2-4529-8BF9-0897BEB6AB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8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B141C-01C2-4529-8BF9-0897BEB6AB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0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BFE47-4631-4AF5-8F79-7CD8598D2EB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EB861-4435-45E5-A2EA-305C36C6C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BFE47-4631-4AF5-8F79-7CD8598D2EB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EB861-4435-45E5-A2EA-305C36C6C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BFE47-4631-4AF5-8F79-7CD8598D2EB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EB861-4435-45E5-A2EA-305C36C6C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BFE47-4631-4AF5-8F79-7CD8598D2EB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EB861-4435-45E5-A2EA-305C36C6C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BFE47-4631-4AF5-8F79-7CD8598D2EB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EB861-4435-45E5-A2EA-305C36C6C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BFE47-4631-4AF5-8F79-7CD8598D2EB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EB861-4435-45E5-A2EA-305C36C6C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BFE47-4631-4AF5-8F79-7CD8598D2EB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EB861-4435-45E5-A2EA-305C36C6C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BFE47-4631-4AF5-8F79-7CD8598D2EB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EB861-4435-45E5-A2EA-305C36C6C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BFE47-4631-4AF5-8F79-7CD8598D2EB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EB861-4435-45E5-A2EA-305C36C6C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BFE47-4631-4AF5-8F79-7CD8598D2EB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EB861-4435-45E5-A2EA-305C36C6C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BFE47-4631-4AF5-8F79-7CD8598D2EB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EB861-4435-45E5-A2EA-305C36C6C8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1EBFE47-4631-4AF5-8F79-7CD8598D2EB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AEB861-4435-45E5-A2EA-305C36C6C8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xamstutor.com/business/resources/studyroom/marketing/market_analysis/8_psychographic_segmentation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gadekar1986/product-life-cycle-12816142?related=1" TargetMode="External"/><Relationship Id="rId2" Type="http://schemas.openxmlformats.org/officeDocument/2006/relationships/hyperlink" Target="https://www.youtube.com/watch?v=wYeXCeBZhj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Pricing</a:t>
            </a:r>
            <a:endParaRPr lang="en-US" dirty="0"/>
          </a:p>
        </p:txBody>
      </p:sp>
      <p:pic>
        <p:nvPicPr>
          <p:cNvPr id="3074" name="Picture 2" descr="http://blog.perksconsulting.com/wp-content/uploads/2009/06/the_price_is_right__1_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cdn.photographylife.com/wp-content/uploads/2015/02/adoptioncurv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viewing this information, can you explain the stages of the PLC and provide examples if given the diagram below? Give it a shot.</a:t>
            </a:r>
            <a:endParaRPr lang="en-US" dirty="0"/>
          </a:p>
        </p:txBody>
      </p:sp>
      <p:pic>
        <p:nvPicPr>
          <p:cNvPr id="4" name="Picture 2" descr="http://www.comindwork.com/images/weekly/product-life-cycle-sales-vs-prof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83873"/>
            <a:ext cx="5372100" cy="3837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30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attempting to explain the stages, you should have said something similar to the items on the next slide.</a:t>
            </a:r>
          </a:p>
          <a:p>
            <a:r>
              <a:rPr lang="en-US" dirty="0" smtClean="0"/>
              <a:t>View the slide to see if you are on track.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thebeckon.com/wp-content/uploads/2011/03/PL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278069" cy="52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Pricing Strategies</a:t>
            </a:r>
          </a:p>
          <a:p>
            <a:r>
              <a:rPr lang="en-US" dirty="0" smtClean="0"/>
              <a:t>Penetration</a:t>
            </a:r>
          </a:p>
          <a:p>
            <a:r>
              <a:rPr lang="en-US" dirty="0" smtClean="0"/>
              <a:t>Skimming</a:t>
            </a:r>
          </a:p>
          <a:p>
            <a:r>
              <a:rPr lang="en-US" dirty="0" smtClean="0"/>
              <a:t>Prestige</a:t>
            </a:r>
          </a:p>
          <a:p>
            <a:r>
              <a:rPr lang="en-US" dirty="0" smtClean="0"/>
              <a:t>EDLP</a:t>
            </a:r>
          </a:p>
          <a:p>
            <a:r>
              <a:rPr lang="en-US" dirty="0" smtClean="0"/>
              <a:t>Discounts</a:t>
            </a:r>
          </a:p>
          <a:p>
            <a:r>
              <a:rPr lang="en-US" dirty="0" smtClean="0"/>
              <a:t>Bundle</a:t>
            </a:r>
          </a:p>
          <a:p>
            <a:r>
              <a:rPr lang="en-US" dirty="0" smtClean="0"/>
              <a:t>Psychographic</a:t>
            </a:r>
          </a:p>
          <a:p>
            <a:r>
              <a:rPr lang="en-US" dirty="0" smtClean="0"/>
              <a:t>Geographic</a:t>
            </a:r>
          </a:p>
          <a:p>
            <a:r>
              <a:rPr lang="en-US" dirty="0" smtClean="0"/>
              <a:t>Cost Plus</a:t>
            </a:r>
          </a:p>
        </p:txBody>
      </p:sp>
    </p:spTree>
    <p:extLst>
      <p:ext uri="{BB962C8B-B14F-4D97-AF65-F5344CB8AC3E}">
        <p14:creationId xmlns:p14="http://schemas.microsoft.com/office/powerpoint/2010/main" val="15430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a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IMPORTANT!</a:t>
            </a:r>
          </a:p>
          <a:p>
            <a:r>
              <a:rPr lang="en-US" dirty="0" smtClean="0"/>
              <a:t>The </a:t>
            </a:r>
            <a:r>
              <a:rPr lang="en-US" dirty="0"/>
              <a:t>six steps for determining price are: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Determine pricing objectives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Study (and list) costs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Estimate demand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Study (and list)competition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Decide on a pricing strategy (provide justification)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Set price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Skimming Pricing – </a:t>
            </a:r>
            <a:r>
              <a:rPr lang="en-US" dirty="0">
                <a:solidFill>
                  <a:srgbClr val="FF0000"/>
                </a:solidFill>
              </a:rPr>
              <a:t>Price is set high </a:t>
            </a:r>
            <a:r>
              <a:rPr lang="en-US" dirty="0"/>
              <a:t>to capitalize on the high demand during its introductory period, </a:t>
            </a:r>
            <a:r>
              <a:rPr lang="en-US" dirty="0">
                <a:solidFill>
                  <a:srgbClr val="FF0000"/>
                </a:solidFill>
              </a:rPr>
              <a:t>then later lowered </a:t>
            </a:r>
            <a:r>
              <a:rPr lang="en-US" dirty="0"/>
              <a:t>as competition catches up and growth starts to flatten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What product uses a skimming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Technology</a:t>
            </a:r>
          </a:p>
          <a:p>
            <a:pPr lvl="1"/>
            <a:r>
              <a:rPr lang="en-US" dirty="0" smtClean="0"/>
              <a:t>Charge high prices initially because people want to be the first to have the latest technology.</a:t>
            </a:r>
          </a:p>
          <a:p>
            <a:pPr lvl="1"/>
            <a:r>
              <a:rPr lang="en-US" dirty="0" smtClean="0"/>
              <a:t>They lower the price to attract more customers when sales start to decline.</a:t>
            </a:r>
            <a:endParaRPr lang="en-US" dirty="0"/>
          </a:p>
        </p:txBody>
      </p:sp>
      <p:pic>
        <p:nvPicPr>
          <p:cNvPr id="2050" name="Picture 2" descr="http://media.engadget.com/img/products/490/ai41/ai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345131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Penetration Pricing – </a:t>
            </a:r>
            <a:r>
              <a:rPr lang="en-US" dirty="0">
                <a:solidFill>
                  <a:srgbClr val="FF0000"/>
                </a:solidFill>
              </a:rPr>
              <a:t>Initial price is set low </a:t>
            </a:r>
            <a:r>
              <a:rPr lang="en-US" dirty="0"/>
              <a:t>in order to “penetrate” a tough market that is saturated by a lot of competitors with similar products.  It can also be used to simply encourage as many people as possible to buy a product. </a:t>
            </a:r>
          </a:p>
          <a:p>
            <a:endParaRPr lang="en-US" dirty="0"/>
          </a:p>
          <a:p>
            <a:r>
              <a:rPr lang="en-US" dirty="0" smtClean="0"/>
              <a:t>What product uses a penetration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Razors</a:t>
            </a:r>
          </a:p>
          <a:p>
            <a:pPr lvl="1"/>
            <a:r>
              <a:rPr lang="en-US" dirty="0" smtClean="0"/>
              <a:t>Set the razor price very low but the replacement razors are very expensive.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Cable, </a:t>
            </a:r>
            <a:r>
              <a:rPr lang="en-US" dirty="0"/>
              <a:t>M</a:t>
            </a:r>
            <a:r>
              <a:rPr lang="en-US" dirty="0" smtClean="0"/>
              <a:t>obile/Satellite Radio</a:t>
            </a:r>
          </a:p>
          <a:p>
            <a:pPr lvl="1"/>
            <a:r>
              <a:rPr lang="en-US" dirty="0" smtClean="0"/>
              <a:t>Offer a low price for an intro period (usually 3-6 months) then raises the rate significantly.</a:t>
            </a:r>
            <a:endParaRPr lang="en-US" dirty="0"/>
          </a:p>
        </p:txBody>
      </p:sp>
      <p:pic>
        <p:nvPicPr>
          <p:cNvPr id="1026" name="Picture 2" descr="http://ecx.images-amazon.com/images/I/51GrtDik9%2BL._SY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208645" cy="22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 No, I signed up to Role Play…Now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05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Prestige Pricing – </a:t>
            </a:r>
            <a:r>
              <a:rPr lang="en-US" dirty="0">
                <a:solidFill>
                  <a:srgbClr val="FF0000"/>
                </a:solidFill>
              </a:rPr>
              <a:t>Prices are </a:t>
            </a:r>
            <a:r>
              <a:rPr lang="en-US" dirty="0" smtClean="0">
                <a:solidFill>
                  <a:srgbClr val="FF0000"/>
                </a:solidFill>
              </a:rPr>
              <a:t>always set </a:t>
            </a:r>
            <a:r>
              <a:rPr lang="en-US" dirty="0">
                <a:solidFill>
                  <a:srgbClr val="FF0000"/>
                </a:solidFill>
              </a:rPr>
              <a:t>higher than average </a:t>
            </a:r>
            <a:r>
              <a:rPr lang="en-US" dirty="0"/>
              <a:t>to suggest status and an upscale image to the consumer.</a:t>
            </a:r>
          </a:p>
          <a:p>
            <a:endParaRPr lang="en-US" dirty="0"/>
          </a:p>
          <a:p>
            <a:r>
              <a:rPr lang="en-US" dirty="0" smtClean="0"/>
              <a:t>What product uses a prestige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Jaguar</a:t>
            </a:r>
          </a:p>
          <a:p>
            <a:r>
              <a:rPr lang="en-US" dirty="0" smtClean="0"/>
              <a:t>Rolex</a:t>
            </a:r>
          </a:p>
          <a:p>
            <a:r>
              <a:rPr lang="en-US" dirty="0" smtClean="0"/>
              <a:t>Gucci</a:t>
            </a:r>
          </a:p>
          <a:p>
            <a:r>
              <a:rPr lang="en-US" dirty="0" smtClean="0"/>
              <a:t>Versace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swissluxewatches.com/wp-content/uploads/2014/09/rolex-submariner-116613ln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746500" cy="24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EDLP – </a:t>
            </a:r>
            <a:r>
              <a:rPr lang="en-US" dirty="0">
                <a:solidFill>
                  <a:srgbClr val="FF0000"/>
                </a:solidFill>
              </a:rPr>
              <a:t>Consistently low prices </a:t>
            </a:r>
            <a:r>
              <a:rPr lang="en-US" dirty="0"/>
              <a:t>are set with no intention of ever offering a discount. This pricing strategy is employed when low unit profit margins are expected to be offset by a high sales demand. </a:t>
            </a:r>
          </a:p>
          <a:p>
            <a:endParaRPr lang="en-US" dirty="0"/>
          </a:p>
          <a:p>
            <a:r>
              <a:rPr lang="en-US" dirty="0" smtClean="0"/>
              <a:t>What store uses an EDLP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Trader Joes</a:t>
            </a:r>
          </a:p>
          <a:p>
            <a:r>
              <a:rPr lang="en-US" dirty="0" smtClean="0"/>
              <a:t>Wal-Mart</a:t>
            </a:r>
          </a:p>
          <a:p>
            <a:r>
              <a:rPr lang="en-US" dirty="0" smtClean="0"/>
              <a:t>Winn-Dixie</a:t>
            </a:r>
          </a:p>
          <a:p>
            <a:r>
              <a:rPr lang="en-US" dirty="0" smtClean="0"/>
              <a:t>Some item in Macy’s never go on sale because they are EDLP items.</a:t>
            </a:r>
            <a:endParaRPr lang="en-US" dirty="0"/>
          </a:p>
        </p:txBody>
      </p:sp>
      <p:pic>
        <p:nvPicPr>
          <p:cNvPr id="4098" name="Picture 2" descr="http://www.frugalupstate.com/wp-content/uploads/2011/04/1-Every-day-low-pri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819525" cy="23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Cost -Plus Pricing – </a:t>
            </a:r>
            <a:r>
              <a:rPr lang="en-US" dirty="0" smtClean="0"/>
              <a:t>Break-even price is determined then the </a:t>
            </a:r>
            <a:r>
              <a:rPr lang="en-US" dirty="0" smtClean="0">
                <a:solidFill>
                  <a:srgbClr val="FF0000"/>
                </a:solidFill>
              </a:rPr>
              <a:t>desired profit is </a:t>
            </a:r>
            <a:r>
              <a:rPr lang="en-US" dirty="0">
                <a:solidFill>
                  <a:srgbClr val="FF0000"/>
                </a:solidFill>
              </a:rPr>
              <a:t>added to arrive at a price</a:t>
            </a:r>
            <a:r>
              <a:rPr lang="en-US" dirty="0"/>
              <a:t>. This is used when a bottom line profit margin must be met and the product is predicted to be able to remain in high demand without offering a discount.</a:t>
            </a:r>
          </a:p>
          <a:p>
            <a:endParaRPr lang="en-US" dirty="0"/>
          </a:p>
          <a:p>
            <a:r>
              <a:rPr lang="en-US" dirty="0" smtClean="0"/>
              <a:t>What store uses a cost-plus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This strategy ignores what the customer thinks the product is worth. You may be losing out on potential income.</a:t>
            </a:r>
          </a:p>
          <a:p>
            <a:r>
              <a:rPr lang="en-US" dirty="0" err="1" smtClean="0"/>
              <a:t>CostCo</a:t>
            </a:r>
            <a:endParaRPr lang="en-US" dirty="0" smtClean="0"/>
          </a:p>
          <a:p>
            <a:r>
              <a:rPr lang="en-US" dirty="0" smtClean="0"/>
              <a:t>Credit Card Readers (</a:t>
            </a:r>
            <a:r>
              <a:rPr lang="en-US" dirty="0" err="1" smtClean="0"/>
              <a:t>RevTrak</a:t>
            </a:r>
            <a:r>
              <a:rPr lang="en-US" dirty="0" smtClean="0"/>
              <a:t>, Square)</a:t>
            </a:r>
          </a:p>
          <a:p>
            <a:endParaRPr lang="en-US" dirty="0"/>
          </a:p>
        </p:txBody>
      </p:sp>
      <p:pic>
        <p:nvPicPr>
          <p:cNvPr id="5122" name="Picture 2" descr="http://dcfm.org/wordpress/wp-content/uploads/2015/03/square-credit-card-read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33" y="3886200"/>
            <a:ext cx="340889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Pricing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22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Geographical Pricing - </a:t>
            </a:r>
            <a:r>
              <a:rPr lang="en-US" dirty="0" smtClean="0">
                <a:solidFill>
                  <a:srgbClr val="FF0000"/>
                </a:solidFill>
              </a:rPr>
              <a:t>Price adjustments </a:t>
            </a:r>
            <a:r>
              <a:rPr lang="en-US" dirty="0" smtClean="0"/>
              <a:t>required </a:t>
            </a:r>
            <a:r>
              <a:rPr lang="en-US" dirty="0" smtClean="0">
                <a:solidFill>
                  <a:srgbClr val="FF0000"/>
                </a:solidFill>
              </a:rPr>
              <a:t>because of </a:t>
            </a:r>
            <a:r>
              <a:rPr lang="en-US" dirty="0" smtClean="0"/>
              <a:t>the location of he customer and the </a:t>
            </a:r>
            <a:r>
              <a:rPr lang="en-US" dirty="0" smtClean="0">
                <a:solidFill>
                  <a:srgbClr val="FF0000"/>
                </a:solidFill>
              </a:rPr>
              <a:t>associated shipping costs.</a:t>
            </a:r>
          </a:p>
          <a:p>
            <a:r>
              <a:rPr lang="en-US" dirty="0" smtClean="0"/>
              <a:t>This is why things are more expensive in Alaska and Hawaii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Psychographic</a:t>
            </a:r>
          </a:p>
          <a:p>
            <a:r>
              <a:rPr lang="en-US" dirty="0" smtClean="0"/>
              <a:t>Segmenting a market (and pricing products) by applying lifestyle and mindset descriptions to different type of people.</a:t>
            </a:r>
          </a:p>
          <a:p>
            <a:r>
              <a:rPr lang="en-US" dirty="0" smtClean="0"/>
              <a:t>Click the link below and fins what group you would be placed in on a company’s psychographic grid</a:t>
            </a:r>
          </a:p>
          <a:p>
            <a:endParaRPr lang="en-US" sz="1100" dirty="0" smtClean="0"/>
          </a:p>
          <a:p>
            <a:r>
              <a:rPr lang="en-US" sz="4000" dirty="0" smtClean="0">
                <a:hlinkClick r:id="rId2"/>
              </a:rPr>
              <a:t>LINK</a:t>
            </a:r>
            <a:endParaRPr lang="en-US" sz="4000" dirty="0"/>
          </a:p>
        </p:txBody>
      </p:sp>
      <p:pic>
        <p:nvPicPr>
          <p:cNvPr id="6146" name="Picture 2" descr="https://bbscpsychology.files.wordpress.com/2014/10/pic3.jpg?w=5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5429"/>
            <a:ext cx="3562350" cy="20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  Pricing Strategies</a:t>
            </a:r>
            <a:endParaRPr lang="en-US" dirty="0"/>
          </a:p>
        </p:txBody>
      </p:sp>
      <p:pic>
        <p:nvPicPr>
          <p:cNvPr id="5122" name="Picture 2" descr="http://image.slidesharecdn.com/pricingpoliciesandstrategiesexamples-120419115942-phpapp02/95/pricing-policies-and-strategies-examples-9-728.jpg?cb=1334854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15" y="12192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4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 Pricing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627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Discounts</a:t>
            </a:r>
          </a:p>
          <a:p>
            <a:r>
              <a:rPr lang="en-US" dirty="0" smtClean="0"/>
              <a:t>Seasonal </a:t>
            </a:r>
            <a:r>
              <a:rPr lang="en-US" dirty="0"/>
              <a:t>Discounts – </a:t>
            </a:r>
            <a:r>
              <a:rPr lang="en-US" dirty="0">
                <a:solidFill>
                  <a:srgbClr val="FF0000"/>
                </a:solidFill>
              </a:rPr>
              <a:t>Discounts</a:t>
            </a:r>
            <a:r>
              <a:rPr lang="en-US" dirty="0"/>
              <a:t> are offered to buyers who are willing to buy </a:t>
            </a:r>
            <a:r>
              <a:rPr lang="en-US" dirty="0">
                <a:solidFill>
                  <a:srgbClr val="FF0000"/>
                </a:solidFill>
              </a:rPr>
              <a:t>in advance of the customary buying season</a:t>
            </a:r>
            <a:r>
              <a:rPr lang="en-US" dirty="0"/>
              <a:t>. This prevents cash flow problems by keeping a steady stream of revenue coming into a company all year.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Cash Discounts – Buyers who are willing to </a:t>
            </a:r>
            <a:r>
              <a:rPr lang="en-US" dirty="0" smtClean="0">
                <a:solidFill>
                  <a:srgbClr val="FF0000"/>
                </a:solidFill>
              </a:rPr>
              <a:t>pay in cash receive a cheaper price.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Need to Know For A Role Play?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634626"/>
              </p:ext>
            </p:extLst>
          </p:nvPr>
        </p:nvGraphicFramePr>
        <p:xfrm>
          <a:off x="1524000" y="251460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r>
                        <a:rPr lang="en-US" baseline="0" dirty="0" smtClean="0"/>
                        <a:t>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Professionalism &amp;</a:t>
                      </a:r>
                    </a:p>
                    <a:p>
                      <a:r>
                        <a:rPr lang="en-US" dirty="0" smtClean="0"/>
                        <a:t>Attitude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Trendy Info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566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Strategy to choose?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circumstance is different and the strategy usually fluctuates throughout the life cycle.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Question: How can you get a product back into the growth stage once it reaches the maturity stage?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me2we.solutions/sites/me2we_news/wp-content/uploads/2015/05/Thinking_Brain_Question_Mark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1686610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6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the product</a:t>
            </a:r>
          </a:p>
          <a:p>
            <a:r>
              <a:rPr lang="en-US" dirty="0" smtClean="0"/>
              <a:t>Improve the product packaging</a:t>
            </a:r>
          </a:p>
          <a:p>
            <a:r>
              <a:rPr lang="en-US" dirty="0" smtClean="0"/>
              <a:t>Change the size of the product</a:t>
            </a:r>
          </a:p>
          <a:p>
            <a:r>
              <a:rPr lang="en-US" dirty="0" smtClean="0"/>
              <a:t>Find a new use for the product</a:t>
            </a:r>
          </a:p>
          <a:p>
            <a:r>
              <a:rPr lang="en-US" dirty="0"/>
              <a:t>Bundle the </a:t>
            </a:r>
            <a:r>
              <a:rPr lang="en-US" dirty="0" smtClean="0"/>
              <a:t>product</a:t>
            </a:r>
          </a:p>
          <a:p>
            <a:r>
              <a:rPr lang="en-US" dirty="0" smtClean="0"/>
              <a:t>Discount </a:t>
            </a:r>
            <a:r>
              <a:rPr lang="en-US" dirty="0"/>
              <a:t>the product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9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a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Remember these?</a:t>
            </a:r>
          </a:p>
          <a:p>
            <a:r>
              <a:rPr lang="en-US" dirty="0" smtClean="0"/>
              <a:t>The </a:t>
            </a:r>
            <a:r>
              <a:rPr lang="en-US" dirty="0"/>
              <a:t>six steps for determining price are: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Determine pricing objectives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Study (and list) costs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Estimate demand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Study (and list)competition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Decide on a pricing strategy (provide justification)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Set price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Your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able to justify the price increase to your customers or they will seek other alternatives!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add</a:t>
            </a:r>
          </a:p>
          <a:p>
            <a:pPr lvl="1"/>
            <a:r>
              <a:rPr lang="en-US" dirty="0" smtClean="0"/>
              <a:t>How to make something go Viral</a:t>
            </a:r>
          </a:p>
          <a:p>
            <a:pPr lvl="1"/>
            <a:r>
              <a:rPr lang="en-US" dirty="0" smtClean="0"/>
              <a:t>Graphic Design/Movie Creation</a:t>
            </a:r>
          </a:p>
          <a:p>
            <a:pPr lvl="2"/>
            <a:r>
              <a:rPr lang="en-US" dirty="0" smtClean="0"/>
              <a:t>CRAP principle, Photoshop/Illustrator techniques</a:t>
            </a:r>
          </a:p>
          <a:p>
            <a:pPr lvl="1"/>
            <a:r>
              <a:rPr lang="en-US" dirty="0" smtClean="0"/>
              <a:t>Shark Tank Knowledge</a:t>
            </a:r>
          </a:p>
          <a:p>
            <a:pPr lvl="1"/>
            <a:r>
              <a:rPr lang="en-US" dirty="0"/>
              <a:t>Public </a:t>
            </a:r>
            <a:r>
              <a:rPr lang="en-US" dirty="0" smtClean="0"/>
              <a:t>Relations</a:t>
            </a:r>
          </a:p>
          <a:p>
            <a:pPr lvl="1"/>
            <a:r>
              <a:rPr lang="en-US" dirty="0" smtClean="0"/>
              <a:t>What your committee did this semester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…and you will be able to make a thorough 1</a:t>
            </a:r>
            <a:r>
              <a:rPr lang="en-US" baseline="30000" dirty="0" smtClean="0"/>
              <a:t>st</a:t>
            </a:r>
            <a:r>
              <a:rPr lang="en-US" dirty="0" smtClean="0"/>
              <a:t> semester review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drum.com/uploads/drum_basic_article/156492/main_images/Coca-Cola_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4862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Coca – Cola is looking for a new product to jump start their idle sales.  Though people their brand very well, they feel they have reached their potential with the Coca Cola soda product.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mission: Develop a new product for Coca-Cola that old Coca-Cola drinkers will want to try (because they are brand loyal).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drum.com/uploads/drum_basic_article/156492/main_images/Coca-Cola_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4862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A picture of the product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(MUST LOOK REALISTIC!)</a:t>
            </a:r>
          </a:p>
          <a:p>
            <a:r>
              <a:rPr lang="en-US" dirty="0" smtClean="0"/>
              <a:t>A name for the product</a:t>
            </a:r>
          </a:p>
          <a:p>
            <a:r>
              <a:rPr lang="en-US" dirty="0" smtClean="0"/>
              <a:t>A tagline for the product</a:t>
            </a:r>
          </a:p>
          <a:p>
            <a:r>
              <a:rPr lang="en-US" dirty="0" smtClean="0"/>
              <a:t>Discuss how you foresee it going through the life cycle. What will occur at each stage?</a:t>
            </a:r>
          </a:p>
          <a:p>
            <a:pPr lvl="1"/>
            <a:r>
              <a:rPr lang="en-US" dirty="0" smtClean="0"/>
              <a:t>What will you do to introduce the product?</a:t>
            </a:r>
          </a:p>
          <a:p>
            <a:pPr lvl="1"/>
            <a:r>
              <a:rPr lang="en-US" dirty="0" smtClean="0"/>
              <a:t>What will your pricing strategy be?</a:t>
            </a:r>
          </a:p>
          <a:p>
            <a:pPr lvl="1"/>
            <a:r>
              <a:rPr lang="en-US" dirty="0" smtClean="0"/>
              <a:t>What will you do when sales start to decline?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Steps to a successful experience!</a:t>
            </a:r>
          </a:p>
          <a:p>
            <a:pPr lvl="1"/>
            <a:r>
              <a:rPr lang="en-US" dirty="0" smtClean="0"/>
              <a:t>Study the sample tests</a:t>
            </a:r>
          </a:p>
          <a:p>
            <a:pPr lvl="1"/>
            <a:r>
              <a:rPr lang="en-US" dirty="0" smtClean="0"/>
              <a:t>Look up general marketing terms</a:t>
            </a:r>
          </a:p>
          <a:p>
            <a:pPr lvl="1"/>
            <a:r>
              <a:rPr lang="en-US" dirty="0" smtClean="0"/>
              <a:t>Look up trends in your industry</a:t>
            </a:r>
          </a:p>
          <a:p>
            <a:pPr lvl="1"/>
            <a:r>
              <a:rPr lang="en-US" dirty="0" smtClean="0"/>
              <a:t>Practice using your soft skills</a:t>
            </a:r>
          </a:p>
          <a:p>
            <a:pPr lvl="1"/>
            <a:r>
              <a:rPr lang="en-US" dirty="0" smtClean="0"/>
              <a:t>Practice your ESOMIE pitch over and over!</a:t>
            </a:r>
          </a:p>
          <a:p>
            <a:pPr lvl="1"/>
            <a:r>
              <a:rPr lang="en-US" dirty="0" smtClean="0"/>
              <a:t>Know the basics of the 4 P’s(discussed in this presentation)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least you should know</a:t>
            </a:r>
          </a:p>
          <a:p>
            <a:pPr lvl="1"/>
            <a:r>
              <a:rPr lang="en-US" dirty="0" smtClean="0"/>
              <a:t>Soft Skills</a:t>
            </a:r>
          </a:p>
          <a:p>
            <a:pPr lvl="1"/>
            <a:r>
              <a:rPr lang="en-US" dirty="0" smtClean="0"/>
              <a:t>What ESOMIE is (Practice your pitch!)</a:t>
            </a:r>
          </a:p>
          <a:p>
            <a:pPr lvl="1"/>
            <a:r>
              <a:rPr lang="en-US" dirty="0" smtClean="0"/>
              <a:t>Product benefits and life cycle</a:t>
            </a:r>
          </a:p>
          <a:p>
            <a:pPr lvl="1"/>
            <a:r>
              <a:rPr lang="en-US" dirty="0" smtClean="0"/>
              <a:t>Pricing Strategies to use</a:t>
            </a:r>
          </a:p>
          <a:p>
            <a:pPr lvl="1"/>
            <a:r>
              <a:rPr lang="en-US" dirty="0" smtClean="0"/>
              <a:t>Promotion Types (advantages of each)</a:t>
            </a:r>
          </a:p>
          <a:p>
            <a:pPr lvl="1"/>
            <a:r>
              <a:rPr lang="en-US" dirty="0" smtClean="0"/>
              <a:t>Placement - Intermediaries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4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6048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video and slide show that we viewed in class are linked below for reference.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https://www.youtube.com/watch?v=wYeXCeBZhjE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10000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://www.slideshare.net/gadekar1986/product-life-cycle-12816142?related=1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14881" r="15108" b="19129"/>
          <a:stretch/>
        </p:blipFill>
        <p:spPr bwMode="auto">
          <a:xfrm>
            <a:off x="0" y="304800"/>
            <a:ext cx="914399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3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13095" r="14663" b="17776"/>
          <a:stretch/>
        </p:blipFill>
        <p:spPr bwMode="auto">
          <a:xfrm>
            <a:off x="13855" y="228600"/>
            <a:ext cx="9144000" cy="634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0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6098" r="14104" b="19048"/>
          <a:stretch/>
        </p:blipFill>
        <p:spPr bwMode="auto">
          <a:xfrm>
            <a:off x="-20782" y="304800"/>
            <a:ext cx="9136743" cy="63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8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680</TotalTime>
  <Words>1040</Words>
  <Application>Microsoft Office PowerPoint</Application>
  <PresentationFormat>On-screen Show (4:3)</PresentationFormat>
  <Paragraphs>146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Aspect</vt:lpstr>
      <vt:lpstr>Product Pricing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 a Price</vt:lpstr>
      <vt:lpstr>Pricing Strategies</vt:lpstr>
      <vt:lpstr>PowerPoint Presentation</vt:lpstr>
      <vt:lpstr>Pricing Strategies</vt:lpstr>
      <vt:lpstr>PowerPoint Presentation</vt:lpstr>
      <vt:lpstr>Pricing Strategies</vt:lpstr>
      <vt:lpstr>PowerPoint Presentation</vt:lpstr>
      <vt:lpstr>Pricing Strategies</vt:lpstr>
      <vt:lpstr>PowerPoint Presentation</vt:lpstr>
      <vt:lpstr>Pricing Strategies</vt:lpstr>
      <vt:lpstr>PowerPoint Presentation</vt:lpstr>
      <vt:lpstr>  Pricing Strategies</vt:lpstr>
      <vt:lpstr>PowerPoint Presentation</vt:lpstr>
      <vt:lpstr>  Pricing Strategies</vt:lpstr>
      <vt:lpstr>Discount Pricing</vt:lpstr>
      <vt:lpstr>Which Strategy to choose?</vt:lpstr>
      <vt:lpstr>PowerPoint Presentation</vt:lpstr>
      <vt:lpstr>Setting a Price</vt:lpstr>
      <vt:lpstr>Increasing Your Prices</vt:lpstr>
      <vt:lpstr>PowerPoint Presentation</vt:lpstr>
      <vt:lpstr>It’s Your Turn!</vt:lpstr>
      <vt:lpstr>Include:</vt:lpstr>
    </vt:vector>
  </TitlesOfParts>
  <Company>Marietta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Sean</dc:creator>
  <cp:lastModifiedBy>Lewis, Sean</cp:lastModifiedBy>
  <cp:revision>21</cp:revision>
  <dcterms:created xsi:type="dcterms:W3CDTF">2014-10-07T10:54:46Z</dcterms:created>
  <dcterms:modified xsi:type="dcterms:W3CDTF">2016-11-22T23:33:20Z</dcterms:modified>
</cp:coreProperties>
</file>