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4" r:id="rId3"/>
    <p:sldId id="273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5" r:id="rId12"/>
    <p:sldId id="266" r:id="rId13"/>
    <p:sldId id="264" r:id="rId14"/>
    <p:sldId id="269" r:id="rId15"/>
    <p:sldId id="268" r:id="rId16"/>
    <p:sldId id="27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641"/>
    <p:restoredTop sz="93742"/>
  </p:normalViewPr>
  <p:slideViewPr>
    <p:cSldViewPr>
      <p:cViewPr varScale="1">
        <p:scale>
          <a:sx n="120" d="100"/>
          <a:sy n="120" d="100"/>
        </p:scale>
        <p:origin x="1800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3EA37-30AD-4127-9C30-B296550136AE}" type="datetimeFigureOut">
              <a:rPr lang="en-US" smtClean="0"/>
              <a:t>2/10/19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F3D5A-289A-44E8-99CA-DCEAE42AE97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3EA37-30AD-4127-9C30-B296550136AE}" type="datetimeFigureOut">
              <a:rPr lang="en-US" smtClean="0"/>
              <a:t>2/10/19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F3D5A-289A-44E8-99CA-DCEAE42AE97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3EA37-30AD-4127-9C30-B296550136AE}" type="datetimeFigureOut">
              <a:rPr lang="en-US" smtClean="0"/>
              <a:t>2/10/19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F3D5A-289A-44E8-99CA-DCEAE42AE97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3EA37-30AD-4127-9C30-B296550136AE}" type="datetimeFigureOut">
              <a:rPr lang="en-US" smtClean="0"/>
              <a:t>2/10/19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F3D5A-289A-44E8-99CA-DCEAE42AE97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3EA37-30AD-4127-9C30-B296550136AE}" type="datetimeFigureOut">
              <a:rPr lang="en-US" smtClean="0"/>
              <a:t>2/10/19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F3D5A-289A-44E8-99CA-DCEAE42AE97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3EA37-30AD-4127-9C30-B296550136AE}" type="datetimeFigureOut">
              <a:rPr lang="en-US" smtClean="0"/>
              <a:t>2/10/19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F3D5A-289A-44E8-99CA-DCEAE42AE97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3EA37-30AD-4127-9C30-B296550136AE}" type="datetimeFigureOut">
              <a:rPr lang="en-US" smtClean="0"/>
              <a:t>2/10/19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F3D5A-289A-44E8-99CA-DCEAE42AE97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3EA37-30AD-4127-9C30-B296550136AE}" type="datetimeFigureOut">
              <a:rPr lang="en-US" smtClean="0"/>
              <a:t>2/10/19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F3D5A-289A-44E8-99CA-DCEAE42AE97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3EA37-30AD-4127-9C30-B296550136AE}" type="datetimeFigureOut">
              <a:rPr lang="en-US" smtClean="0"/>
              <a:t>2/10/19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F3D5A-289A-44E8-99CA-DCEAE42AE97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3EA37-30AD-4127-9C30-B296550136AE}" type="datetimeFigureOut">
              <a:rPr lang="en-US" smtClean="0"/>
              <a:t>2/10/19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F3D5A-289A-44E8-99CA-DCEAE42AE97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3EA37-30AD-4127-9C30-B296550136AE}" type="datetimeFigureOut">
              <a:rPr lang="en-US" smtClean="0"/>
              <a:t>2/10/19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05F3D5A-289A-44E8-99CA-DCEAE42AE97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05F3D5A-289A-44E8-99CA-DCEAE42AE97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2E73EA37-30AD-4127-9C30-B296550136AE}" type="datetimeFigureOut">
              <a:rPr lang="en-US" smtClean="0"/>
              <a:t>2/10/19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Market Research</a:t>
            </a:r>
          </a:p>
        </p:txBody>
      </p:sp>
    </p:spTree>
    <p:extLst>
      <p:ext uri="{BB962C8B-B14F-4D97-AF65-F5344CB8AC3E}">
        <p14:creationId xmlns:p14="http://schemas.microsoft.com/office/powerpoint/2010/main" val="32195326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Considerations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b="1" dirty="0"/>
              <a:t>Don’t make people guess about an answer</a:t>
            </a:r>
          </a:p>
          <a:p>
            <a:pPr marL="114300" indent="0">
              <a:buNone/>
            </a:pPr>
            <a:endParaRPr lang="en-US" b="1" dirty="0"/>
          </a:p>
          <a:p>
            <a:pPr marL="114300" indent="0">
              <a:buNone/>
            </a:pPr>
            <a:r>
              <a:rPr lang="en-US" dirty="0"/>
              <a:t>For example:</a:t>
            </a:r>
          </a:p>
          <a:p>
            <a:pPr marL="114300" indent="0">
              <a:buNone/>
            </a:pPr>
            <a:r>
              <a:rPr lang="en-US" dirty="0"/>
              <a:t>“How many students drink coffee at your school?” 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/>
              <a:t>Without surveying everybody in the school it is impossible to </a:t>
            </a:r>
          </a:p>
          <a:p>
            <a:pPr marL="114300" indent="0">
              <a:buNone/>
            </a:pPr>
            <a:r>
              <a:rPr lang="en-US" dirty="0"/>
              <a:t>answer this question.</a:t>
            </a:r>
          </a:p>
          <a:p>
            <a:pPr marL="777240" lvl="2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3219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Considerations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/>
              <a:t>Always collect demographic information at the beginning of a survey.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/>
              <a:t>This ensures that the person answering your survey qualifies to do so.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>
                <a:solidFill>
                  <a:srgbClr val="C00000"/>
                </a:solidFill>
              </a:rPr>
              <a:t>For example, if you want to know what effects that video gaming has on teenagers, you only need to consider survey takers that actually play video games. </a:t>
            </a:r>
          </a:p>
          <a:p>
            <a:pPr marL="777240" lvl="2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79202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Considerations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/>
              <a:t>If you have more than 1 page to a survey ALWAYS place “Continue to Next Page” or “See Other side” on the survey.</a:t>
            </a:r>
          </a:p>
          <a:p>
            <a:pPr marL="777240" lvl="2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14411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Getting People to Answer Your Survey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Give clear directions that are simple to follow</a:t>
            </a:r>
          </a:p>
          <a:p>
            <a:pPr marL="114300" indent="0">
              <a:buNone/>
            </a:pPr>
            <a:endParaRPr lang="en-US" dirty="0"/>
          </a:p>
          <a:p>
            <a:r>
              <a:rPr lang="en-US" dirty="0"/>
              <a:t>Tell people why they are taking the survey. Provide a purpose for the survey.</a:t>
            </a:r>
          </a:p>
          <a:p>
            <a:pPr marL="114300" indent="0">
              <a:buNone/>
            </a:pPr>
            <a:endParaRPr lang="en-US" dirty="0"/>
          </a:p>
          <a:p>
            <a:r>
              <a:rPr lang="en-US" dirty="0"/>
              <a:t>Offer incentives for filling out your survey</a:t>
            </a:r>
          </a:p>
          <a:p>
            <a:pPr marL="114300" indent="0">
              <a:buNone/>
            </a:pPr>
            <a:endParaRPr lang="en-US" dirty="0"/>
          </a:p>
          <a:p>
            <a:pPr marL="777240" lvl="2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44845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Identifying Marketing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Read the pdf with the title above before proceeding.</a:t>
            </a:r>
          </a:p>
        </p:txBody>
      </p:sp>
      <p:pic>
        <p:nvPicPr>
          <p:cNvPr id="4" name="Picture 3" descr="Clipart - &lt;strong&gt;Stop Sign&lt;/strong&gt;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2895600"/>
            <a:ext cx="2742857" cy="2742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78506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From Identifying Mkt Data PDF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1. What is primary data?</a:t>
            </a:r>
          </a:p>
          <a:p>
            <a:r>
              <a:rPr lang="en-US" dirty="0"/>
              <a:t>2. What is secondary data?</a:t>
            </a:r>
          </a:p>
          <a:p>
            <a:r>
              <a:rPr lang="en-US" dirty="0"/>
              <a:t>3. What is sales volume analysis?</a:t>
            </a:r>
          </a:p>
          <a:p>
            <a:r>
              <a:rPr lang="en-US" dirty="0"/>
              <a:t>4. What is market share analysis?</a:t>
            </a:r>
          </a:p>
          <a:p>
            <a:r>
              <a:rPr lang="en-US" dirty="0"/>
              <a:t>5. What important data can come from customers?</a:t>
            </a:r>
          </a:p>
          <a:p>
            <a:r>
              <a:rPr lang="en-US" dirty="0"/>
              <a:t>6. What do companies want to know about their competitors?</a:t>
            </a:r>
          </a:p>
          <a:p>
            <a:r>
              <a:rPr lang="en-US" dirty="0"/>
              <a:t>What are the two basic rules about gathering data for</a:t>
            </a:r>
          </a:p>
          <a:p>
            <a:pPr marL="411480" lvl="1" indent="0">
              <a:buNone/>
            </a:pPr>
            <a:r>
              <a:rPr lang="en-US" dirty="0"/>
              <a:t>marketing decision making?</a:t>
            </a:r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5974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 WHAT DO I CREATE?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Create a </a:t>
            </a:r>
            <a:r>
              <a:rPr lang="en-US" dirty="0">
                <a:solidFill>
                  <a:srgbClr val="FF0000"/>
                </a:solidFill>
              </a:rPr>
              <a:t>survey </a:t>
            </a:r>
            <a:r>
              <a:rPr lang="en-US" dirty="0"/>
              <a:t>to use in your research process using Survey Monkey, Weebly, or Google Docs. The survey should seek to find a problem that is occurring at our school.</a:t>
            </a:r>
          </a:p>
          <a:p>
            <a:pPr lvl="1"/>
            <a:r>
              <a:rPr lang="en-US" dirty="0"/>
              <a:t>Be sure to propose a solution.</a:t>
            </a:r>
          </a:p>
          <a:p>
            <a:r>
              <a:rPr lang="en-US" dirty="0"/>
              <a:t>Create a presentation in which you discuss the steps of the marketing research process and create a solution to the problem that you found.</a:t>
            </a:r>
          </a:p>
          <a:p>
            <a:r>
              <a:rPr lang="en-US" dirty="0"/>
              <a:t>Grades</a:t>
            </a:r>
          </a:p>
          <a:p>
            <a:pPr lvl="1"/>
            <a:r>
              <a:rPr lang="en-US" dirty="0"/>
              <a:t>3 Daily Grades:  Merchant of Cool questions, Market </a:t>
            </a:r>
            <a:r>
              <a:rPr lang="en-US"/>
              <a:t>Research Methods questions </a:t>
            </a:r>
            <a:r>
              <a:rPr lang="en-US" dirty="0"/>
              <a:t>and your survey</a:t>
            </a:r>
          </a:p>
          <a:p>
            <a:pPr lvl="1"/>
            <a:r>
              <a:rPr lang="en-US" dirty="0"/>
              <a:t>1 Project Grade: Presentation that follows ALL market research steps and provides a solution to your problem.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6445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Warm Up – Blog Post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What is sustainability?</a:t>
            </a:r>
          </a:p>
          <a:p>
            <a:r>
              <a:rPr lang="en-US" sz="2800" dirty="0"/>
              <a:t>How is it used in packaging?</a:t>
            </a:r>
          </a:p>
          <a:p>
            <a:r>
              <a:rPr lang="en-US" sz="2800" dirty="0"/>
              <a:t>Why does it matter?</a:t>
            </a:r>
          </a:p>
          <a:p>
            <a:r>
              <a:rPr lang="en-US" sz="2800" dirty="0"/>
              <a:t>Are you willing to pay more for it?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4403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br>
              <a:rPr lang="en-US" dirty="0"/>
            </a:br>
            <a:r>
              <a:rPr lang="en-US" b="1" dirty="0"/>
              <a:t>Acquire foundational knowledge of marketing information and research to</a:t>
            </a:r>
            <a:br>
              <a:rPr lang="en-US" dirty="0"/>
            </a:br>
            <a:r>
              <a:rPr lang="en-US" b="1" dirty="0"/>
              <a:t>understand the scope on business and marketing decisions.</a:t>
            </a:r>
            <a:br>
              <a:rPr lang="en-US" dirty="0"/>
            </a:br>
            <a:r>
              <a:rPr lang="en-US" dirty="0"/>
              <a:t>7.1 Describe the need for marketing information.</a:t>
            </a:r>
            <a:br>
              <a:rPr lang="en-US" dirty="0"/>
            </a:br>
            <a:r>
              <a:rPr lang="en-US" dirty="0"/>
              <a:t>7.2 Explain the nature and scope of the marketing information management function.</a:t>
            </a:r>
            <a:br>
              <a:rPr lang="en-US" dirty="0"/>
            </a:br>
            <a:r>
              <a:rPr lang="en-US" dirty="0"/>
              <a:t>7.3 Describe the types of marketing research (advertising, product, market, and sales)</a:t>
            </a:r>
            <a:br>
              <a:rPr lang="en-US" dirty="0"/>
            </a:br>
            <a:r>
              <a:rPr lang="en-US" dirty="0"/>
              <a:t>and the differences between quantitative and qualitative data.</a:t>
            </a:r>
            <a:br>
              <a:rPr lang="en-US" dirty="0"/>
            </a:br>
            <a:r>
              <a:rPr lang="en-US" dirty="0"/>
              <a:t>7.4 Explain the nature of marketing research.</a:t>
            </a:r>
            <a:br>
              <a:rPr lang="en-US" dirty="0"/>
            </a:br>
            <a:r>
              <a:rPr lang="en-US" dirty="0"/>
              <a:t>7.5 Contrast the differences in primary and secondary data.</a:t>
            </a:r>
          </a:p>
        </p:txBody>
      </p:sp>
    </p:spTree>
    <p:extLst>
      <p:ext uri="{BB962C8B-B14F-4D97-AF65-F5344CB8AC3E}">
        <p14:creationId xmlns:p14="http://schemas.microsoft.com/office/powerpoint/2010/main" val="18609598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Marketing Research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400" dirty="0"/>
              <a:t>Define the Problem</a:t>
            </a:r>
          </a:p>
          <a:p>
            <a:pPr lvl="1"/>
            <a:r>
              <a:rPr lang="en-US" dirty="0"/>
              <a:t>Set goals to solve a problem</a:t>
            </a:r>
          </a:p>
          <a:p>
            <a:pPr lvl="0"/>
            <a:r>
              <a:rPr lang="en-US" sz="2400" dirty="0"/>
              <a:t>Obtain Data</a:t>
            </a:r>
          </a:p>
          <a:p>
            <a:pPr lvl="1"/>
            <a:r>
              <a:rPr lang="en-US" dirty="0"/>
              <a:t>Primary vs Secondary</a:t>
            </a:r>
          </a:p>
          <a:p>
            <a:pPr lvl="0"/>
            <a:r>
              <a:rPr lang="en-US" sz="2400" dirty="0"/>
              <a:t>Analyze Data</a:t>
            </a:r>
          </a:p>
          <a:p>
            <a:pPr lvl="1"/>
            <a:r>
              <a:rPr lang="en-US" dirty="0"/>
              <a:t>Research, compile data, analyze, and interpret the data</a:t>
            </a:r>
          </a:p>
          <a:p>
            <a:pPr lvl="0"/>
            <a:r>
              <a:rPr lang="en-US" sz="2400" dirty="0"/>
              <a:t>Recommend a Solution</a:t>
            </a:r>
          </a:p>
          <a:p>
            <a:pPr lvl="1"/>
            <a:r>
              <a:rPr lang="en-US" dirty="0"/>
              <a:t>Recommend a solution in a report</a:t>
            </a:r>
          </a:p>
          <a:p>
            <a:pPr lvl="0"/>
            <a:r>
              <a:rPr lang="en-US" sz="2400" dirty="0"/>
              <a:t>Apply the Results</a:t>
            </a:r>
          </a:p>
          <a:p>
            <a:pPr lvl="1"/>
            <a:r>
              <a:rPr lang="en-US" dirty="0"/>
              <a:t>The research results are put into action</a:t>
            </a:r>
          </a:p>
          <a:p>
            <a:pPr marL="41148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4261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7620000" cy="1143000"/>
          </a:xfrm>
        </p:spPr>
        <p:txBody>
          <a:bodyPr/>
          <a:lstStyle/>
          <a:p>
            <a:r>
              <a:rPr lang="en-US" dirty="0"/>
              <a:t>How to Create a Marketing Survey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7620000" cy="4800600"/>
          </a:xfrm>
        </p:spPr>
        <p:txBody>
          <a:bodyPr/>
          <a:lstStyle/>
          <a:p>
            <a:r>
              <a:rPr lang="en-US" dirty="0"/>
              <a:t>Must have:</a:t>
            </a:r>
          </a:p>
          <a:p>
            <a:r>
              <a:rPr lang="en-US" dirty="0"/>
              <a:t>Reliability – Research has nearly identical results every time it is performed.</a:t>
            </a:r>
          </a:p>
          <a:p>
            <a:pPr marL="114300" indent="0">
              <a:buNone/>
            </a:pPr>
            <a:endParaRPr lang="en-US" dirty="0"/>
          </a:p>
          <a:p>
            <a:r>
              <a:rPr lang="en-US" dirty="0"/>
              <a:t>Validity – Questions measures what was intended to be measures.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107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a Survey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/>
              <a:t>Questions are either:</a:t>
            </a:r>
          </a:p>
          <a:p>
            <a:r>
              <a:rPr lang="en-US" dirty="0"/>
              <a:t>Open Ended – ask respondents to construct their own response to a question.</a:t>
            </a:r>
          </a:p>
          <a:p>
            <a:pPr marL="114300" indent="0">
              <a:buNone/>
            </a:pPr>
            <a:endParaRPr lang="en-US" dirty="0"/>
          </a:p>
          <a:p>
            <a:r>
              <a:rPr lang="en-US" dirty="0"/>
              <a:t>Forced Choice Question – ask respondents to choose from an answer based on possibilities given to them.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86545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Considerations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/>
              <a:t>Yes/No Questions</a:t>
            </a:r>
          </a:p>
          <a:p>
            <a:r>
              <a:rPr lang="en-US" dirty="0"/>
              <a:t>Should only be asked when asking for a response on one issue.</a:t>
            </a:r>
          </a:p>
          <a:p>
            <a:pPr marL="114300" indent="0">
              <a:buNone/>
            </a:pPr>
            <a:r>
              <a:rPr lang="en-US" dirty="0"/>
              <a:t>    For example, “Was our facility clean?”</a:t>
            </a:r>
          </a:p>
          <a:p>
            <a:endParaRPr lang="en-US" dirty="0"/>
          </a:p>
          <a:p>
            <a:r>
              <a:rPr lang="en-US" dirty="0"/>
              <a:t>Do not combine 2 questions into 1 as in “Was our facilities clean and well maintained?”</a:t>
            </a:r>
          </a:p>
        </p:txBody>
      </p:sp>
    </p:spTree>
    <p:extLst>
      <p:ext uri="{BB962C8B-B14F-4D97-AF65-F5344CB8AC3E}">
        <p14:creationId xmlns:p14="http://schemas.microsoft.com/office/powerpoint/2010/main" val="7165950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Considerations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/>
              <a:t>Multiple Choice  Questions</a:t>
            </a:r>
          </a:p>
          <a:p>
            <a:r>
              <a:rPr lang="en-US" dirty="0"/>
              <a:t>Make the questions mutually exclusive and comprehensive enough to cover all possibilities.</a:t>
            </a:r>
          </a:p>
          <a:p>
            <a:pPr marL="114300" indent="0">
              <a:buNone/>
            </a:pPr>
            <a:endParaRPr lang="en-US" dirty="0"/>
          </a:p>
          <a:p>
            <a:r>
              <a:rPr lang="en-US" dirty="0"/>
              <a:t>If you cannot cover all possibilities, you must provide an “Other” choice and allow the  respondent to elaborate on their answer.</a:t>
            </a:r>
          </a:p>
          <a:p>
            <a:pPr marL="114300" indent="0">
              <a:buNone/>
            </a:pPr>
            <a:endParaRPr lang="en-US" dirty="0"/>
          </a:p>
          <a:p>
            <a:r>
              <a:rPr lang="en-US" dirty="0"/>
              <a:t>Allowing for an “Other” question greatly increases the reliability factor of your survey.</a:t>
            </a:r>
          </a:p>
        </p:txBody>
      </p:sp>
    </p:spTree>
    <p:extLst>
      <p:ext uri="{BB962C8B-B14F-4D97-AF65-F5344CB8AC3E}">
        <p14:creationId xmlns:p14="http://schemas.microsoft.com/office/powerpoint/2010/main" val="25301854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Considerations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/>
              <a:t>Rating/Scale Questions</a:t>
            </a:r>
          </a:p>
          <a:p>
            <a:r>
              <a:rPr lang="en-US" dirty="0"/>
              <a:t>Used when a question can’t be answered with a Yes/No response.</a:t>
            </a:r>
          </a:p>
          <a:p>
            <a:r>
              <a:rPr lang="en-US" dirty="0"/>
              <a:t>Type a question that has NO BIAS associated with it.</a:t>
            </a:r>
          </a:p>
          <a:p>
            <a:pPr lvl="1"/>
            <a:r>
              <a:rPr lang="en-US" dirty="0"/>
              <a:t>Biased Question: I think that the horrible act of killing convicted felons through lethal injection is wrong.</a:t>
            </a:r>
          </a:p>
          <a:p>
            <a:pPr marL="777240" lvl="2" indent="0">
              <a:buNone/>
            </a:pPr>
            <a:r>
              <a:rPr lang="en-US" dirty="0">
                <a:solidFill>
                  <a:srgbClr val="FF0000"/>
                </a:solidFill>
              </a:rPr>
              <a:t>Strongly Disagree/Disagree/Neutral/Agree/Strongly Agree </a:t>
            </a:r>
          </a:p>
          <a:p>
            <a:pPr lvl="1"/>
            <a:r>
              <a:rPr lang="en-US" dirty="0"/>
              <a:t>Better Question: Do you agree with lethal injection as a form of capital punishment.</a:t>
            </a:r>
          </a:p>
          <a:p>
            <a:pPr marL="777240" lvl="2" indent="0">
              <a:buNone/>
            </a:pPr>
            <a:r>
              <a:rPr lang="en-US" dirty="0">
                <a:solidFill>
                  <a:srgbClr val="FF0000"/>
                </a:solidFill>
              </a:rPr>
              <a:t>Strongly Disagree/Disagree/Neutral/Agree/Strongly Agree </a:t>
            </a:r>
          </a:p>
          <a:p>
            <a:pPr marL="777240" lvl="2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777240" lvl="2" indent="0">
              <a:buNone/>
            </a:pPr>
            <a:r>
              <a:rPr lang="en-US" b="1" dirty="0"/>
              <a:t>*The first question is a Leading Question that encourages the survey taker to answer in a certain manner. DON’T DO THIS!!!!</a:t>
            </a:r>
          </a:p>
          <a:p>
            <a:pPr marL="777240" lvl="2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97508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315</TotalTime>
  <Words>725</Words>
  <Application>Microsoft Macintosh PowerPoint</Application>
  <PresentationFormat>On-screen Show (4:3)</PresentationFormat>
  <Paragraphs>94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Cambria</vt:lpstr>
      <vt:lpstr>Adjacency</vt:lpstr>
      <vt:lpstr>Market Research</vt:lpstr>
      <vt:lpstr>Warm Up – Blog Post</vt:lpstr>
      <vt:lpstr>Standards</vt:lpstr>
      <vt:lpstr>The Marketing Research Process</vt:lpstr>
      <vt:lpstr>How to Create a Marketing Survey </vt:lpstr>
      <vt:lpstr>Creating a Survey</vt:lpstr>
      <vt:lpstr>Question Considerations</vt:lpstr>
      <vt:lpstr>Question Considerations</vt:lpstr>
      <vt:lpstr>Question Considerations</vt:lpstr>
      <vt:lpstr>Question Considerations</vt:lpstr>
      <vt:lpstr>Question Considerations</vt:lpstr>
      <vt:lpstr>Question Considerations</vt:lpstr>
      <vt:lpstr>Getting People to Answer Your Survey</vt:lpstr>
      <vt:lpstr>Identifying Marketing Data</vt:lpstr>
      <vt:lpstr>Questions From Identifying Mkt Data PDF</vt:lpstr>
      <vt:lpstr>SO WHAT DO I CREATE? </vt:lpstr>
    </vt:vector>
  </TitlesOfParts>
  <Company>Marietta City Schools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 Research</dc:title>
  <dc:creator>Lewis, Sean</dc:creator>
  <cp:lastModifiedBy>Microsoft Office User</cp:lastModifiedBy>
  <cp:revision>17</cp:revision>
  <dcterms:created xsi:type="dcterms:W3CDTF">2014-03-14T12:21:01Z</dcterms:created>
  <dcterms:modified xsi:type="dcterms:W3CDTF">2019-02-11T03:33:38Z</dcterms:modified>
</cp:coreProperties>
</file>