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63" r:id="rId3"/>
    <p:sldId id="274" r:id="rId4"/>
    <p:sldId id="273" r:id="rId5"/>
    <p:sldId id="257" r:id="rId6"/>
    <p:sldId id="258" r:id="rId7"/>
    <p:sldId id="259" r:id="rId8"/>
    <p:sldId id="260" r:id="rId9"/>
    <p:sldId id="261" r:id="rId10"/>
    <p:sldId id="262"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A00FA-14C9-4B0D-A057-1DBA87117619}" type="datetimeFigureOut">
              <a:rPr lang="en-US" smtClean="0"/>
              <a:t>4/9/2016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DD001-F2B0-4EE7-8610-122F6582D10F}" type="slidenum">
              <a:rPr lang="en-US" smtClean="0"/>
              <a:t>‹#›</a:t>
            </a:fld>
            <a:endParaRPr lang="en-US" dirty="0"/>
          </a:p>
        </p:txBody>
      </p:sp>
    </p:spTree>
    <p:extLst>
      <p:ext uri="{BB962C8B-B14F-4D97-AF65-F5344CB8AC3E}">
        <p14:creationId xmlns:p14="http://schemas.microsoft.com/office/powerpoint/2010/main" val="436278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DD001-F2B0-4EE7-8610-122F6582D10F}" type="slidenum">
              <a:rPr lang="en-US" smtClean="0"/>
              <a:t>2</a:t>
            </a:fld>
            <a:endParaRPr lang="en-US" dirty="0"/>
          </a:p>
        </p:txBody>
      </p:sp>
    </p:spTree>
    <p:extLst>
      <p:ext uri="{BB962C8B-B14F-4D97-AF65-F5344CB8AC3E}">
        <p14:creationId xmlns:p14="http://schemas.microsoft.com/office/powerpoint/2010/main" val="4123698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DD001-F2B0-4EE7-8610-122F6582D10F}" type="slidenum">
              <a:rPr lang="en-US" smtClean="0"/>
              <a:t>3</a:t>
            </a:fld>
            <a:endParaRPr lang="en-US" dirty="0"/>
          </a:p>
        </p:txBody>
      </p:sp>
    </p:spTree>
    <p:extLst>
      <p:ext uri="{BB962C8B-B14F-4D97-AF65-F5344CB8AC3E}">
        <p14:creationId xmlns:p14="http://schemas.microsoft.com/office/powerpoint/2010/main" val="4123698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DD001-F2B0-4EE7-8610-122F6582D10F}" type="slidenum">
              <a:rPr lang="en-US" smtClean="0"/>
              <a:t>4</a:t>
            </a:fld>
            <a:endParaRPr lang="en-US" dirty="0"/>
          </a:p>
        </p:txBody>
      </p:sp>
    </p:spTree>
    <p:extLst>
      <p:ext uri="{BB962C8B-B14F-4D97-AF65-F5344CB8AC3E}">
        <p14:creationId xmlns:p14="http://schemas.microsoft.com/office/powerpoint/2010/main" val="412369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B2750F0-F839-41E0-B172-79A99EC1BF08}" type="datetimeFigureOut">
              <a:rPr lang="en-US" smtClean="0"/>
              <a:t>4/9/2016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4F81B38-B3F5-49B8-8995-CA39F1BAEA20}"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F81B38-B3F5-49B8-8995-CA39F1BAEA20}"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7" name="Slide Number Placeholder 6"/>
          <p:cNvSpPr>
            <a:spLocks noGrp="1"/>
          </p:cNvSpPr>
          <p:nvPr>
            <p:ph type="sldNum" sz="quarter" idx="12"/>
          </p:nvPr>
        </p:nvSpPr>
        <p:spPr/>
        <p:txBody>
          <a:bodyPr/>
          <a:lstStyle/>
          <a:p>
            <a:fld id="{94F81B38-B3F5-49B8-8995-CA39F1BAEA20}"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2750F0-F839-41E0-B172-79A99EC1BF08}" type="datetimeFigureOut">
              <a:rPr lang="en-US" smtClean="0"/>
              <a:t>4/9/2016</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94F81B38-B3F5-49B8-8995-CA39F1BAEA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B2750F0-F839-41E0-B172-79A99EC1BF08}" type="datetimeFigureOut">
              <a:rPr lang="en-US" smtClean="0"/>
              <a:t>4/9/2016</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4F81B38-B3F5-49B8-8995-CA39F1BAEA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Government Regulations</a:t>
            </a:r>
            <a:endParaRPr lang="en-US" dirty="0"/>
          </a:p>
        </p:txBody>
      </p:sp>
    </p:spTree>
    <p:extLst>
      <p:ext uri="{BB962C8B-B14F-4D97-AF65-F5344CB8AC3E}">
        <p14:creationId xmlns:p14="http://schemas.microsoft.com/office/powerpoint/2010/main" val="4266982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You must register your business with the state and local authorities and obtain a business </a:t>
            </a:r>
            <a:r>
              <a:rPr lang="en-US" b="1" dirty="0" smtClean="0"/>
              <a:t>license </a:t>
            </a:r>
            <a:r>
              <a:rPr lang="en-US" b="1" dirty="0"/>
              <a:t>before opening </a:t>
            </a:r>
            <a:r>
              <a:rPr lang="en-US" b="1" dirty="0" smtClean="0"/>
              <a:t>a business.</a:t>
            </a:r>
          </a:p>
          <a:p>
            <a:r>
              <a:rPr lang="en-US" b="1" dirty="0" smtClean="0"/>
              <a:t>Land is zoned for different types of uses</a:t>
            </a:r>
          </a:p>
          <a:p>
            <a:r>
              <a:rPr lang="en-US" b="1" dirty="0" smtClean="0"/>
              <a:t>Permits are required for building</a:t>
            </a:r>
          </a:p>
          <a:p>
            <a:r>
              <a:rPr lang="en-US" b="1" dirty="0" smtClean="0"/>
              <a:t>Health Inspectors insure that food establishments are providing healthy food in a safe environment.</a:t>
            </a:r>
          </a:p>
          <a:p>
            <a:r>
              <a:rPr lang="en-US" b="1" dirty="0" smtClean="0"/>
              <a:t>OSHA checks the safety and hazard levels of businesses</a:t>
            </a:r>
            <a:endParaRPr lang="en-US" dirty="0"/>
          </a:p>
        </p:txBody>
      </p:sp>
    </p:spTree>
    <p:extLst>
      <p:ext uri="{BB962C8B-B14F-4D97-AF65-F5344CB8AC3E}">
        <p14:creationId xmlns:p14="http://schemas.microsoft.com/office/powerpoint/2010/main" val="496361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LLC</a:t>
            </a:r>
            <a:endParaRPr lang="en-US" dirty="0"/>
          </a:p>
        </p:txBody>
      </p:sp>
      <p:sp>
        <p:nvSpPr>
          <p:cNvPr id="3" name="Content Placeholder 2"/>
          <p:cNvSpPr>
            <a:spLocks noGrp="1"/>
          </p:cNvSpPr>
          <p:nvPr>
            <p:ph idx="1"/>
          </p:nvPr>
        </p:nvSpPr>
        <p:spPr/>
        <p:txBody>
          <a:bodyPr/>
          <a:lstStyle/>
          <a:p>
            <a:r>
              <a:rPr lang="en-US" b="1" dirty="0"/>
              <a:t>Limited Liability Laws.</a:t>
            </a:r>
            <a:r>
              <a:rPr lang="en-US" dirty="0"/>
              <a:t> Capitalism requires capital – lots of it. But without limited liability laws, investors are unlikely to risk investing their money in businesses.</a:t>
            </a:r>
            <a:endParaRPr lang="en-US" dirty="0"/>
          </a:p>
        </p:txBody>
      </p:sp>
    </p:spTree>
    <p:extLst>
      <p:ext uri="{BB962C8B-B14F-4D97-AF65-F5344CB8AC3E}">
        <p14:creationId xmlns:p14="http://schemas.microsoft.com/office/powerpoint/2010/main" val="25215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Protection</a:t>
            </a:r>
            <a:endParaRPr lang="en-US" dirty="0"/>
          </a:p>
        </p:txBody>
      </p:sp>
      <p:sp>
        <p:nvSpPr>
          <p:cNvPr id="3" name="Content Placeholder 2"/>
          <p:cNvSpPr>
            <a:spLocks noGrp="1"/>
          </p:cNvSpPr>
          <p:nvPr>
            <p:ph idx="1"/>
          </p:nvPr>
        </p:nvSpPr>
        <p:spPr/>
        <p:txBody>
          <a:bodyPr>
            <a:normAutofit fontScale="92500"/>
          </a:bodyPr>
          <a:lstStyle/>
          <a:p>
            <a:r>
              <a:rPr lang="en-US" dirty="0"/>
              <a:t>Business is inherently risky and one of the largest risks is business failure, particularly during recessions and depressions</a:t>
            </a:r>
            <a:r>
              <a:rPr lang="en-US" dirty="0" smtClean="0"/>
              <a:t>.</a:t>
            </a:r>
          </a:p>
          <a:p>
            <a:r>
              <a:rPr lang="en-US" dirty="0" smtClean="0"/>
              <a:t>Encourages more investment in business which in turn sparks more economic growth.</a:t>
            </a:r>
          </a:p>
          <a:p>
            <a:r>
              <a:rPr lang="en-US" dirty="0" smtClean="0"/>
              <a:t>Before bankruptcy laws, business owners were place din debtors prison and debts followed them for life. They couldn’t receive a fresh start.</a:t>
            </a:r>
            <a:endParaRPr lang="en-US" dirty="0"/>
          </a:p>
        </p:txBody>
      </p:sp>
    </p:spTree>
    <p:extLst>
      <p:ext uri="{BB962C8B-B14F-4D97-AF65-F5344CB8AC3E}">
        <p14:creationId xmlns:p14="http://schemas.microsoft.com/office/powerpoint/2010/main" val="1142162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24744" cy="1143000"/>
          </a:xfrm>
        </p:spPr>
        <p:txBody>
          <a:bodyPr/>
          <a:lstStyle/>
          <a:p>
            <a:r>
              <a:rPr lang="en-US" dirty="0" smtClean="0"/>
              <a:t>Law and Order</a:t>
            </a:r>
            <a:endParaRPr lang="en-US" dirty="0"/>
          </a:p>
        </p:txBody>
      </p:sp>
      <p:sp>
        <p:nvSpPr>
          <p:cNvPr id="3" name="Content Placeholder 2"/>
          <p:cNvSpPr>
            <a:spLocks noGrp="1"/>
          </p:cNvSpPr>
          <p:nvPr>
            <p:ph idx="1"/>
          </p:nvPr>
        </p:nvSpPr>
        <p:spPr>
          <a:xfrm>
            <a:off x="762000" y="1447800"/>
            <a:ext cx="7620000" cy="4800600"/>
          </a:xfrm>
        </p:spPr>
        <p:txBody>
          <a:bodyPr>
            <a:normAutofit/>
          </a:bodyPr>
          <a:lstStyle/>
          <a:p>
            <a:r>
              <a:rPr lang="en-US" dirty="0" smtClean="0"/>
              <a:t>A </a:t>
            </a:r>
            <a:r>
              <a:rPr lang="en-US" dirty="0"/>
              <a:t>market system cannot work well without a functioning criminal justice </a:t>
            </a:r>
            <a:r>
              <a:rPr lang="en-US" dirty="0" smtClean="0"/>
              <a:t>system</a:t>
            </a:r>
          </a:p>
          <a:p>
            <a:r>
              <a:rPr lang="en-US" dirty="0" smtClean="0"/>
              <a:t>Without laws, </a:t>
            </a:r>
            <a:r>
              <a:rPr lang="en-US" dirty="0"/>
              <a:t>organized crime would easily take over large sectors of the business community. Extortion, bribery, kidnapping, and murder would become the reigning corporate model</a:t>
            </a:r>
            <a:r>
              <a:rPr lang="en-US" dirty="0" smtClean="0"/>
              <a:t>.</a:t>
            </a:r>
          </a:p>
          <a:p>
            <a:r>
              <a:rPr lang="en-US" dirty="0" smtClean="0"/>
              <a:t> </a:t>
            </a:r>
            <a:r>
              <a:rPr lang="en-US" dirty="0"/>
              <a:t>Without the rule of law, our economy would resemble the “mafia capitalism” that Russia has suffered from in its transition to capitalism</a:t>
            </a:r>
            <a:r>
              <a:rPr lang="en-US" dirty="0" smtClean="0"/>
              <a:t>.</a:t>
            </a:r>
          </a:p>
        </p:txBody>
      </p:sp>
    </p:spTree>
    <p:extLst>
      <p:ext uri="{BB962C8B-B14F-4D97-AF65-F5344CB8AC3E}">
        <p14:creationId xmlns:p14="http://schemas.microsoft.com/office/powerpoint/2010/main" val="2563576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24744" cy="1143000"/>
          </a:xfrm>
        </p:spPr>
        <p:txBody>
          <a:bodyPr/>
          <a:lstStyle/>
          <a:p>
            <a:r>
              <a:rPr lang="en-US" dirty="0" smtClean="0"/>
              <a:t>Corporate Charters</a:t>
            </a:r>
            <a:endParaRPr lang="en-US" dirty="0"/>
          </a:p>
        </p:txBody>
      </p:sp>
      <p:sp>
        <p:nvSpPr>
          <p:cNvPr id="3" name="Content Placeholder 2"/>
          <p:cNvSpPr>
            <a:spLocks noGrp="1"/>
          </p:cNvSpPr>
          <p:nvPr>
            <p:ph idx="1"/>
          </p:nvPr>
        </p:nvSpPr>
        <p:spPr>
          <a:xfrm>
            <a:off x="762000" y="1447800"/>
            <a:ext cx="7620000" cy="4800600"/>
          </a:xfrm>
        </p:spPr>
        <p:txBody>
          <a:bodyPr>
            <a:normAutofit/>
          </a:bodyPr>
          <a:lstStyle/>
          <a:p>
            <a:r>
              <a:rPr lang="en-US" dirty="0"/>
              <a:t>Corporations can come into being only through charters: the legal instruments by which state governments allow businesses to incorporate</a:t>
            </a:r>
            <a:r>
              <a:rPr lang="en-US" dirty="0" smtClean="0"/>
              <a:t>.</a:t>
            </a:r>
          </a:p>
          <a:p>
            <a:r>
              <a:rPr lang="en-US" dirty="0" smtClean="0"/>
              <a:t> </a:t>
            </a:r>
            <a:r>
              <a:rPr lang="en-US" dirty="0"/>
              <a:t>These charters and state business laws define what a corporation is, how it is organized, how it is governed, how long it may exist, who has a say in decision making, the rights of stockholders, the extent of its liability, and so on.</a:t>
            </a:r>
            <a:endParaRPr lang="en-US" dirty="0" smtClean="0"/>
          </a:p>
        </p:txBody>
      </p:sp>
    </p:spTree>
    <p:extLst>
      <p:ext uri="{BB962C8B-B14F-4D97-AF65-F5344CB8AC3E}">
        <p14:creationId xmlns:p14="http://schemas.microsoft.com/office/powerpoint/2010/main" val="3504840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normAutofit fontScale="90000"/>
          </a:bodyPr>
          <a:lstStyle/>
          <a:p>
            <a:r>
              <a:rPr lang="en-US" dirty="0" smtClean="0"/>
              <a:t>Banking Regulation and Insurance</a:t>
            </a:r>
            <a:endParaRPr lang="en-US" dirty="0"/>
          </a:p>
        </p:txBody>
      </p:sp>
      <p:sp>
        <p:nvSpPr>
          <p:cNvPr id="3" name="Content Placeholder 2"/>
          <p:cNvSpPr>
            <a:spLocks noGrp="1"/>
          </p:cNvSpPr>
          <p:nvPr>
            <p:ph idx="1"/>
          </p:nvPr>
        </p:nvSpPr>
        <p:spPr>
          <a:xfrm>
            <a:off x="762000" y="1828800"/>
            <a:ext cx="7620000" cy="4800600"/>
          </a:xfrm>
        </p:spPr>
        <p:txBody>
          <a:bodyPr>
            <a:normAutofit/>
          </a:bodyPr>
          <a:lstStyle/>
          <a:p>
            <a:r>
              <a:rPr lang="en-US" dirty="0"/>
              <a:t>A</a:t>
            </a:r>
            <a:r>
              <a:rPr lang="en-US" dirty="0" smtClean="0"/>
              <a:t> </a:t>
            </a:r>
            <a:r>
              <a:rPr lang="en-US" dirty="0"/>
              <a:t>capitalist economy depends heavily on stable banks to finance growing businesses</a:t>
            </a:r>
            <a:r>
              <a:rPr lang="en-US" dirty="0" smtClean="0"/>
              <a:t>.</a:t>
            </a:r>
          </a:p>
          <a:p>
            <a:r>
              <a:rPr lang="en-US" dirty="0"/>
              <a:t>But banks are inherently vulnerable to “runs” – where worried depositors all seek to take out their money at the same time. </a:t>
            </a:r>
            <a:endParaRPr lang="en-US" dirty="0" smtClean="0"/>
          </a:p>
          <a:p>
            <a:r>
              <a:rPr lang="en-US" dirty="0" smtClean="0"/>
              <a:t>Banks loan out most of the money deposited with them so they cannot pay out large sums.</a:t>
            </a:r>
          </a:p>
          <a:p>
            <a:r>
              <a:rPr lang="en-US" dirty="0" smtClean="0"/>
              <a:t>The government insures deposits will be paid.</a:t>
            </a:r>
          </a:p>
        </p:txBody>
      </p:sp>
    </p:spTree>
    <p:extLst>
      <p:ext uri="{BB962C8B-B14F-4D97-AF65-F5344CB8AC3E}">
        <p14:creationId xmlns:p14="http://schemas.microsoft.com/office/powerpoint/2010/main" val="3735698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normAutofit/>
          </a:bodyPr>
          <a:lstStyle/>
          <a:p>
            <a:r>
              <a:rPr lang="en-US" dirty="0" smtClean="0"/>
              <a:t>Steady Supply of Money</a:t>
            </a:r>
            <a:endParaRPr lang="en-US" dirty="0"/>
          </a:p>
        </p:txBody>
      </p:sp>
      <p:sp>
        <p:nvSpPr>
          <p:cNvPr id="3" name="Content Placeholder 2"/>
          <p:cNvSpPr>
            <a:spLocks noGrp="1"/>
          </p:cNvSpPr>
          <p:nvPr>
            <p:ph idx="1"/>
          </p:nvPr>
        </p:nvSpPr>
        <p:spPr>
          <a:xfrm>
            <a:off x="762000" y="1828800"/>
            <a:ext cx="7620000" cy="4800600"/>
          </a:xfrm>
        </p:spPr>
        <p:txBody>
          <a:bodyPr>
            <a:normAutofit/>
          </a:bodyPr>
          <a:lstStyle/>
          <a:p>
            <a:r>
              <a:rPr lang="en-US" dirty="0"/>
              <a:t>Without reliable money, markets would be based primarily on barter and thus be extremely limited. </a:t>
            </a:r>
            <a:endParaRPr lang="en-US" dirty="0" smtClean="0"/>
          </a:p>
          <a:p>
            <a:r>
              <a:rPr lang="en-US" dirty="0" smtClean="0"/>
              <a:t>In </a:t>
            </a:r>
            <a:r>
              <a:rPr lang="en-US" dirty="0"/>
              <a:t>the U.S., before the Civil War, almost all paper money was issued by private banks – not the </a:t>
            </a:r>
            <a:r>
              <a:rPr lang="en-US" dirty="0" smtClean="0"/>
              <a:t>government.</a:t>
            </a:r>
          </a:p>
          <a:p>
            <a:pPr lvl="1"/>
            <a:r>
              <a:rPr lang="en-US" dirty="0" smtClean="0"/>
              <a:t>Some merchants wouldn’t accept certain currencies</a:t>
            </a:r>
          </a:p>
          <a:p>
            <a:pPr lvl="1"/>
            <a:r>
              <a:rPr lang="en-US" dirty="0" smtClean="0"/>
              <a:t>There was no control over the money supply which is key for and inflation correction and economic growth</a:t>
            </a:r>
          </a:p>
        </p:txBody>
      </p:sp>
    </p:spTree>
    <p:extLst>
      <p:ext uri="{BB962C8B-B14F-4D97-AF65-F5344CB8AC3E}">
        <p14:creationId xmlns:p14="http://schemas.microsoft.com/office/powerpoint/2010/main" val="1696411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normAutofit fontScale="90000"/>
          </a:bodyPr>
          <a:lstStyle/>
          <a:p>
            <a:r>
              <a:rPr lang="en-US" dirty="0" smtClean="0"/>
              <a:t>Commercial Transaction Laws</a:t>
            </a:r>
            <a:endParaRPr lang="en-US" dirty="0"/>
          </a:p>
        </p:txBody>
      </p:sp>
      <p:sp>
        <p:nvSpPr>
          <p:cNvPr id="3" name="Content Placeholder 2"/>
          <p:cNvSpPr>
            <a:spLocks noGrp="1"/>
          </p:cNvSpPr>
          <p:nvPr>
            <p:ph idx="1"/>
          </p:nvPr>
        </p:nvSpPr>
        <p:spPr>
          <a:xfrm>
            <a:off x="762000" y="1828800"/>
            <a:ext cx="7620000" cy="4800600"/>
          </a:xfrm>
        </p:spPr>
        <p:txBody>
          <a:bodyPr>
            <a:normAutofit/>
          </a:bodyPr>
          <a:lstStyle/>
          <a:p>
            <a:r>
              <a:rPr lang="en-US" dirty="0"/>
              <a:t>Few would risk doing business on a wide scale unless there was some way of making and enforcing contracts</a:t>
            </a:r>
            <a:r>
              <a:rPr lang="en-US" dirty="0" smtClean="0"/>
              <a:t>.</a:t>
            </a:r>
          </a:p>
          <a:p>
            <a:r>
              <a:rPr lang="en-US" dirty="0"/>
              <a:t>The Uniform Commercial Code is a set of legal rules that determines, among other things, what a valid contract is, how contracts can be enforced, and various remedies for fraud, default, </a:t>
            </a:r>
            <a:r>
              <a:rPr lang="en-US" dirty="0" smtClean="0"/>
              <a:t>etc.</a:t>
            </a:r>
          </a:p>
        </p:txBody>
      </p:sp>
    </p:spTree>
    <p:extLst>
      <p:ext uri="{BB962C8B-B14F-4D97-AF65-F5344CB8AC3E}">
        <p14:creationId xmlns:p14="http://schemas.microsoft.com/office/powerpoint/2010/main" val="360697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normAutofit/>
          </a:bodyPr>
          <a:lstStyle/>
          <a:p>
            <a:r>
              <a:rPr lang="en-US" dirty="0" smtClean="0"/>
              <a:t>International Trade Law</a:t>
            </a:r>
            <a:endParaRPr lang="en-US" dirty="0"/>
          </a:p>
        </p:txBody>
      </p:sp>
      <p:sp>
        <p:nvSpPr>
          <p:cNvPr id="3" name="Content Placeholder 2"/>
          <p:cNvSpPr>
            <a:spLocks noGrp="1"/>
          </p:cNvSpPr>
          <p:nvPr>
            <p:ph idx="1"/>
          </p:nvPr>
        </p:nvSpPr>
        <p:spPr>
          <a:xfrm>
            <a:off x="762000" y="1828800"/>
            <a:ext cx="7620000" cy="4800600"/>
          </a:xfrm>
        </p:spPr>
        <p:txBody>
          <a:bodyPr>
            <a:normAutofit/>
          </a:bodyPr>
          <a:lstStyle/>
          <a:p>
            <a:r>
              <a:rPr lang="en-US" dirty="0"/>
              <a:t>Global capitalism would be impossible without trade. </a:t>
            </a:r>
            <a:endParaRPr lang="en-US" dirty="0" smtClean="0"/>
          </a:p>
          <a:p>
            <a:r>
              <a:rPr lang="en-US" dirty="0" smtClean="0"/>
              <a:t>Governments </a:t>
            </a:r>
            <a:r>
              <a:rPr lang="en-US" dirty="0"/>
              <a:t>create the legal frameworks – the treaties and international trade laws – that facilitate and make this trade possible</a:t>
            </a:r>
            <a:r>
              <a:rPr lang="en-US" dirty="0" smtClean="0"/>
              <a:t>.</a:t>
            </a:r>
          </a:p>
          <a:p>
            <a:r>
              <a:rPr lang="en-US" dirty="0"/>
              <a:t>“Free trade” is a misnomer because it implies that it is international trade that exists free of any political framework. </a:t>
            </a:r>
            <a:endParaRPr lang="en-US" dirty="0" smtClean="0"/>
          </a:p>
          <a:p>
            <a:r>
              <a:rPr lang="en-US" dirty="0" smtClean="0"/>
              <a:t>NAFTA agreement is over 900 pages and requires 6 working groups to oversee the implementation of the agreement. YIKES!</a:t>
            </a:r>
          </a:p>
        </p:txBody>
      </p:sp>
    </p:spTree>
    <p:extLst>
      <p:ext uri="{BB962C8B-B14F-4D97-AF65-F5344CB8AC3E}">
        <p14:creationId xmlns:p14="http://schemas.microsoft.com/office/powerpoint/2010/main" val="2817785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normAutofit fontScale="90000"/>
          </a:bodyPr>
          <a:lstStyle/>
          <a:p>
            <a:r>
              <a:rPr lang="en-US" dirty="0" smtClean="0"/>
              <a:t>Why Government </a:t>
            </a:r>
            <a:r>
              <a:rPr lang="en-US" dirty="0"/>
              <a:t>i</a:t>
            </a:r>
            <a:r>
              <a:rPr lang="en-US" dirty="0" smtClean="0"/>
              <a:t>s Needed to be “Free Trade”</a:t>
            </a:r>
            <a:endParaRPr lang="en-US" dirty="0"/>
          </a:p>
        </p:txBody>
      </p:sp>
      <p:sp>
        <p:nvSpPr>
          <p:cNvPr id="3" name="Content Placeholder 2"/>
          <p:cNvSpPr>
            <a:spLocks noGrp="1"/>
          </p:cNvSpPr>
          <p:nvPr>
            <p:ph idx="1"/>
          </p:nvPr>
        </p:nvSpPr>
        <p:spPr>
          <a:xfrm>
            <a:off x="762000" y="1828800"/>
            <a:ext cx="7620000" cy="4800600"/>
          </a:xfrm>
        </p:spPr>
        <p:txBody>
          <a:bodyPr>
            <a:normAutofit/>
          </a:bodyPr>
          <a:lstStyle/>
          <a:p>
            <a:r>
              <a:rPr lang="en-US" dirty="0" smtClean="0"/>
              <a:t>A market </a:t>
            </a:r>
            <a:r>
              <a:rPr lang="en-US" dirty="0"/>
              <a:t>economy does not exist separate from government – it is very much a product of government rules and regulations. </a:t>
            </a:r>
            <a:endParaRPr lang="en-US" dirty="0" smtClean="0"/>
          </a:p>
          <a:p>
            <a:r>
              <a:rPr lang="en-US" dirty="0" smtClean="0"/>
              <a:t>The </a:t>
            </a:r>
            <a:r>
              <a:rPr lang="en-US" dirty="0"/>
              <a:t>dirty little secret of our “free” market system is that it would simply not exist as we know it without the presence of an active government that creates and maintains the rules and conditions that allow it to operate efficiently. </a:t>
            </a:r>
            <a:endParaRPr lang="en-US" dirty="0" smtClean="0"/>
          </a:p>
        </p:txBody>
      </p:sp>
    </p:spTree>
    <p:extLst>
      <p:ext uri="{BB962C8B-B14F-4D97-AF65-F5344CB8AC3E}">
        <p14:creationId xmlns:p14="http://schemas.microsoft.com/office/powerpoint/2010/main" val="2216404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Productivity</a:t>
            </a:r>
            <a:endParaRPr lang="en-US" dirty="0"/>
          </a:p>
        </p:txBody>
      </p:sp>
      <p:sp>
        <p:nvSpPr>
          <p:cNvPr id="3" name="Content Placeholder 2"/>
          <p:cNvSpPr>
            <a:spLocks noGrp="1"/>
          </p:cNvSpPr>
          <p:nvPr>
            <p:ph idx="1"/>
          </p:nvPr>
        </p:nvSpPr>
        <p:spPr/>
        <p:txBody>
          <a:bodyPr>
            <a:normAutofit lnSpcReduction="10000"/>
          </a:bodyPr>
          <a:lstStyle/>
          <a:p>
            <a:r>
              <a:rPr lang="en-US" b="1" dirty="0"/>
              <a:t>T</a:t>
            </a:r>
            <a:r>
              <a:rPr lang="en-US" b="1" dirty="0" smtClean="0"/>
              <a:t>he </a:t>
            </a:r>
            <a:r>
              <a:rPr lang="en-US" b="1" dirty="0"/>
              <a:t>measure of the output of a worker, machine, or an entire national economy in relation to the creation of goods and services to produce </a:t>
            </a:r>
            <a:r>
              <a:rPr lang="en-US" b="1" dirty="0" smtClean="0"/>
              <a:t>wealth.</a:t>
            </a:r>
          </a:p>
          <a:p>
            <a:r>
              <a:rPr lang="en-US" b="1" dirty="0" smtClean="0"/>
              <a:t>As a business owner, you need to understand the capacity of your business at any given time.</a:t>
            </a:r>
          </a:p>
          <a:p>
            <a:r>
              <a:rPr lang="en-US" b="1" dirty="0" smtClean="0"/>
              <a:t> </a:t>
            </a:r>
            <a:r>
              <a:rPr lang="en-US" b="1" dirty="0"/>
              <a:t>Y</a:t>
            </a:r>
            <a:r>
              <a:rPr lang="en-US" b="1" dirty="0" smtClean="0"/>
              <a:t>ou also want to have a high productivity rate</a:t>
            </a:r>
            <a:endParaRPr lang="en-US" b="1" dirty="0"/>
          </a:p>
        </p:txBody>
      </p:sp>
    </p:spTree>
    <p:extLst>
      <p:ext uri="{BB962C8B-B14F-4D97-AF65-F5344CB8AC3E}">
        <p14:creationId xmlns:p14="http://schemas.microsoft.com/office/powerpoint/2010/main" val="3537308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Have a High Productivity Rate…Now What?</a:t>
            </a:r>
            <a:endParaRPr lang="en-US" dirty="0"/>
          </a:p>
        </p:txBody>
      </p:sp>
      <p:sp>
        <p:nvSpPr>
          <p:cNvPr id="3" name="Content Placeholder 2"/>
          <p:cNvSpPr>
            <a:spLocks noGrp="1"/>
          </p:cNvSpPr>
          <p:nvPr>
            <p:ph idx="1"/>
          </p:nvPr>
        </p:nvSpPr>
        <p:spPr/>
        <p:txBody>
          <a:bodyPr>
            <a:normAutofit/>
          </a:bodyPr>
          <a:lstStyle/>
          <a:p>
            <a:r>
              <a:rPr lang="en-US" b="1" dirty="0" smtClean="0"/>
              <a:t>If you have a product that is in demand, a high return on investment, a low break-even number, and a way to supply customers with the quantity that is demanded, you are ready for success…</a:t>
            </a:r>
          </a:p>
          <a:p>
            <a:r>
              <a:rPr lang="en-US" b="1" dirty="0" smtClean="0"/>
              <a:t>But only with a little government intervention!</a:t>
            </a:r>
            <a:endParaRPr lang="en-US" b="1" dirty="0"/>
          </a:p>
        </p:txBody>
      </p:sp>
    </p:spTree>
    <p:extLst>
      <p:ext uri="{BB962C8B-B14F-4D97-AF65-F5344CB8AC3E}">
        <p14:creationId xmlns:p14="http://schemas.microsoft.com/office/powerpoint/2010/main" val="2566293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the Govt Intervene in Businesses?</a:t>
            </a:r>
            <a:endParaRPr lang="en-US" dirty="0"/>
          </a:p>
        </p:txBody>
      </p:sp>
      <p:sp>
        <p:nvSpPr>
          <p:cNvPr id="3" name="Content Placeholder 2"/>
          <p:cNvSpPr>
            <a:spLocks noGrp="1"/>
          </p:cNvSpPr>
          <p:nvPr>
            <p:ph idx="1"/>
          </p:nvPr>
        </p:nvSpPr>
        <p:spPr/>
        <p:txBody>
          <a:bodyPr/>
          <a:lstStyle/>
          <a:p>
            <a:r>
              <a:rPr lang="en-US" b="1" dirty="0" smtClean="0"/>
              <a:t>Social </a:t>
            </a:r>
            <a:r>
              <a:rPr lang="en-US" b="1" dirty="0"/>
              <a:t>Quality – The government regulates the energy market to make sure there the pollution rate is monitored when power companies burn coal to produce electricity.</a:t>
            </a:r>
            <a:endParaRPr lang="en-US" dirty="0"/>
          </a:p>
          <a:p>
            <a:r>
              <a:rPr lang="en-US" b="1" dirty="0"/>
              <a:t>Business Transactions – The government regulates the sale of one company to another to ensure that the new company will not be a monopoly</a:t>
            </a:r>
            <a:r>
              <a:rPr lang="en-US" b="1" dirty="0" smtClean="0"/>
              <a:t>.</a:t>
            </a:r>
            <a:endParaRPr lang="en-US" dirty="0"/>
          </a:p>
          <a:p>
            <a:endParaRPr lang="en-US" dirty="0"/>
          </a:p>
        </p:txBody>
      </p:sp>
    </p:spTree>
    <p:extLst>
      <p:ext uri="{BB962C8B-B14F-4D97-AF65-F5344CB8AC3E}">
        <p14:creationId xmlns:p14="http://schemas.microsoft.com/office/powerpoint/2010/main" val="700555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Ideas</a:t>
            </a:r>
            <a:endParaRPr lang="en-US" dirty="0"/>
          </a:p>
        </p:txBody>
      </p:sp>
      <p:sp>
        <p:nvSpPr>
          <p:cNvPr id="3" name="Content Placeholder 2"/>
          <p:cNvSpPr>
            <a:spLocks noGrp="1"/>
          </p:cNvSpPr>
          <p:nvPr>
            <p:ph idx="1"/>
          </p:nvPr>
        </p:nvSpPr>
        <p:spPr/>
        <p:txBody>
          <a:bodyPr/>
          <a:lstStyle/>
          <a:p>
            <a:r>
              <a:rPr lang="en-US" b="1" dirty="0"/>
              <a:t>Trademarks </a:t>
            </a:r>
            <a:r>
              <a:rPr lang="en-US" b="1" dirty="0" smtClean="0"/>
              <a:t>(</a:t>
            </a:r>
            <a:r>
              <a:rPr lang="en-US" b="1" dirty="0"/>
              <a:t>l</a:t>
            </a:r>
            <a:r>
              <a:rPr lang="en-US" b="1" dirty="0" smtClean="0"/>
              <a:t>ogos)</a:t>
            </a:r>
          </a:p>
          <a:p>
            <a:r>
              <a:rPr lang="en-US" b="1" dirty="0"/>
              <a:t>T</a:t>
            </a:r>
            <a:r>
              <a:rPr lang="en-US" b="1" dirty="0" smtClean="0"/>
              <a:t>rade </a:t>
            </a:r>
            <a:r>
              <a:rPr lang="en-US" b="1" dirty="0"/>
              <a:t>secrets (recipes or </a:t>
            </a:r>
            <a:r>
              <a:rPr lang="en-US" b="1" dirty="0" smtClean="0"/>
              <a:t>formulas)</a:t>
            </a:r>
          </a:p>
          <a:p>
            <a:r>
              <a:rPr lang="en-US" b="1" dirty="0"/>
              <a:t>C</a:t>
            </a:r>
            <a:r>
              <a:rPr lang="en-US" b="1" dirty="0" smtClean="0"/>
              <a:t>opyright </a:t>
            </a:r>
            <a:r>
              <a:rPr lang="en-US" b="1" dirty="0"/>
              <a:t>(ideas and/or writings) </a:t>
            </a:r>
            <a:endParaRPr lang="en-US" b="1" dirty="0"/>
          </a:p>
          <a:p>
            <a:r>
              <a:rPr lang="en-US" b="1" dirty="0"/>
              <a:t>P</a:t>
            </a:r>
            <a:r>
              <a:rPr lang="en-US" b="1" dirty="0" smtClean="0"/>
              <a:t>atents </a:t>
            </a:r>
            <a:r>
              <a:rPr lang="en-US" b="1" dirty="0"/>
              <a:t>(inventions)</a:t>
            </a:r>
            <a:endParaRPr lang="en-US" dirty="0"/>
          </a:p>
        </p:txBody>
      </p:sp>
    </p:spTree>
    <p:extLst>
      <p:ext uri="{BB962C8B-B14F-4D97-AF65-F5344CB8AC3E}">
        <p14:creationId xmlns:p14="http://schemas.microsoft.com/office/powerpoint/2010/main" val="3141131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Lending Practices</a:t>
            </a:r>
            <a:endParaRPr lang="en-US" dirty="0"/>
          </a:p>
        </p:txBody>
      </p:sp>
      <p:sp>
        <p:nvSpPr>
          <p:cNvPr id="3" name="Content Placeholder 2"/>
          <p:cNvSpPr>
            <a:spLocks noGrp="1"/>
          </p:cNvSpPr>
          <p:nvPr>
            <p:ph idx="1"/>
          </p:nvPr>
        </p:nvSpPr>
        <p:spPr/>
        <p:txBody>
          <a:bodyPr/>
          <a:lstStyle/>
          <a:p>
            <a:r>
              <a:rPr lang="en-US" b="1" dirty="0"/>
              <a:t>Fair Lending act protects consumers seeking credit by requiring lenders to disclose the full conditions of a loan.</a:t>
            </a:r>
            <a:endParaRPr lang="en-US" dirty="0"/>
          </a:p>
        </p:txBody>
      </p:sp>
    </p:spTree>
    <p:extLst>
      <p:ext uri="{BB962C8B-B14F-4D97-AF65-F5344CB8AC3E}">
        <p14:creationId xmlns:p14="http://schemas.microsoft.com/office/powerpoint/2010/main" val="890996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the Environment</a:t>
            </a:r>
            <a:endParaRPr lang="en-US" dirty="0"/>
          </a:p>
        </p:txBody>
      </p:sp>
      <p:sp>
        <p:nvSpPr>
          <p:cNvPr id="3" name="Content Placeholder 2"/>
          <p:cNvSpPr>
            <a:spLocks noGrp="1"/>
          </p:cNvSpPr>
          <p:nvPr>
            <p:ph idx="1"/>
          </p:nvPr>
        </p:nvSpPr>
        <p:spPr/>
        <p:txBody>
          <a:bodyPr/>
          <a:lstStyle/>
          <a:p>
            <a:r>
              <a:rPr lang="en-US" b="1" dirty="0"/>
              <a:t>Environmental Protection Agency protects the environment from pollution and other harmful activities that could happen to the environment</a:t>
            </a:r>
            <a:r>
              <a:rPr lang="en-US" b="1" dirty="0" smtClean="0"/>
              <a:t>.</a:t>
            </a:r>
          </a:p>
          <a:p>
            <a:r>
              <a:rPr lang="en-US" b="1" dirty="0" smtClean="0"/>
              <a:t>Providing t</a:t>
            </a:r>
            <a:r>
              <a:rPr lang="en-US" b="1" dirty="0" smtClean="0"/>
              <a:t>ax breaks for </a:t>
            </a:r>
            <a:r>
              <a:rPr lang="en-US" b="1" dirty="0" smtClean="0"/>
              <a:t>making </a:t>
            </a:r>
            <a:r>
              <a:rPr lang="en-US" b="1" dirty="0" smtClean="0"/>
              <a:t>energy efficient improvements on your home</a:t>
            </a:r>
            <a:endParaRPr lang="en-US" dirty="0"/>
          </a:p>
        </p:txBody>
      </p:sp>
    </p:spTree>
    <p:extLst>
      <p:ext uri="{BB962C8B-B14F-4D97-AF65-F5344CB8AC3E}">
        <p14:creationId xmlns:p14="http://schemas.microsoft.com/office/powerpoint/2010/main" val="2589665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a:t>
            </a:r>
            <a:endParaRPr lang="en-US" dirty="0"/>
          </a:p>
        </p:txBody>
      </p:sp>
      <p:sp>
        <p:nvSpPr>
          <p:cNvPr id="3" name="Content Placeholder 2"/>
          <p:cNvSpPr>
            <a:spLocks noGrp="1"/>
          </p:cNvSpPr>
          <p:nvPr>
            <p:ph idx="1"/>
          </p:nvPr>
        </p:nvSpPr>
        <p:spPr/>
        <p:txBody>
          <a:bodyPr/>
          <a:lstStyle/>
          <a:p>
            <a:r>
              <a:rPr lang="en-US" b="1" dirty="0"/>
              <a:t>Businesses must pay local, federal and state taxes including sales tax, income tax, payroll, self employment, social security (FICA), and Medicare</a:t>
            </a:r>
            <a:endParaRPr lang="en-US" dirty="0"/>
          </a:p>
        </p:txBody>
      </p:sp>
    </p:spTree>
    <p:extLst>
      <p:ext uri="{BB962C8B-B14F-4D97-AF65-F5344CB8AC3E}">
        <p14:creationId xmlns:p14="http://schemas.microsoft.com/office/powerpoint/2010/main" val="272755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lstStyle/>
          <a:p>
            <a:r>
              <a:rPr lang="en-US" dirty="0" smtClean="0"/>
              <a:t>Consumer Protection</a:t>
            </a:r>
            <a:endParaRPr lang="en-US" dirty="0"/>
          </a:p>
        </p:txBody>
      </p:sp>
      <p:sp>
        <p:nvSpPr>
          <p:cNvPr id="3" name="Content Placeholder 2"/>
          <p:cNvSpPr>
            <a:spLocks noGrp="1"/>
          </p:cNvSpPr>
          <p:nvPr>
            <p:ph idx="1"/>
          </p:nvPr>
        </p:nvSpPr>
        <p:spPr>
          <a:xfrm>
            <a:off x="609600" y="1752600"/>
            <a:ext cx="7620000" cy="4495800"/>
          </a:xfrm>
        </p:spPr>
        <p:txBody>
          <a:bodyPr>
            <a:normAutofit lnSpcReduction="10000"/>
          </a:bodyPr>
          <a:lstStyle/>
          <a:p>
            <a:r>
              <a:rPr lang="en-US" b="1" dirty="0"/>
              <a:t>Clayton Act </a:t>
            </a:r>
            <a:r>
              <a:rPr lang="en-US" dirty="0" smtClean="0"/>
              <a:t>expanded the Sherman Antitrust Laws. Protection against price discrimination, monopolies, and anticompetitive practices.</a:t>
            </a:r>
          </a:p>
          <a:p>
            <a:r>
              <a:rPr lang="en-US" b="1" dirty="0" smtClean="0"/>
              <a:t>Robinson </a:t>
            </a:r>
            <a:r>
              <a:rPr lang="en-US" b="1" dirty="0"/>
              <a:t>Patman Act </a:t>
            </a:r>
            <a:r>
              <a:rPr lang="en-US" dirty="0"/>
              <a:t>prohibits anticompetitive practices by producers, specifically price </a:t>
            </a:r>
            <a:r>
              <a:rPr lang="en-US" dirty="0" smtClean="0"/>
              <a:t>discrimination. </a:t>
            </a:r>
            <a:r>
              <a:rPr lang="en-US" dirty="0"/>
              <a:t>It was designed to protect small retail shops against competition from chain stores by fixing a minimum price for retail products</a:t>
            </a:r>
            <a:r>
              <a:rPr lang="en-US" dirty="0" smtClean="0"/>
              <a:t>.</a:t>
            </a:r>
          </a:p>
          <a:p>
            <a:r>
              <a:rPr lang="en-US" b="1" dirty="0" smtClean="0"/>
              <a:t>Food </a:t>
            </a:r>
            <a:r>
              <a:rPr lang="en-US" b="1" dirty="0"/>
              <a:t>and Drug Administration inspects and researches manufacturers of foods and drugs for consumer safety.</a:t>
            </a:r>
            <a:endParaRPr lang="en-US" dirty="0"/>
          </a:p>
        </p:txBody>
      </p:sp>
    </p:spTree>
    <p:extLst>
      <p:ext uri="{BB962C8B-B14F-4D97-AF65-F5344CB8AC3E}">
        <p14:creationId xmlns:p14="http://schemas.microsoft.com/office/powerpoint/2010/main" val="12479560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108</TotalTime>
  <Words>1006</Words>
  <Application>Microsoft Office PowerPoint</Application>
  <PresentationFormat>On-screen Show (4:3)</PresentationFormat>
  <Paragraphs>70</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Government Regulations</vt:lpstr>
      <vt:lpstr>Productivity</vt:lpstr>
      <vt:lpstr>I Have a High Productivity Rate…Now What?</vt:lpstr>
      <vt:lpstr>Why Does the Govt Intervene in Businesses?</vt:lpstr>
      <vt:lpstr>Protection of Ideas</vt:lpstr>
      <vt:lpstr>Lending Practices</vt:lpstr>
      <vt:lpstr>Protecting the Environment</vt:lpstr>
      <vt:lpstr>Taxes</vt:lpstr>
      <vt:lpstr>Consumer Protection</vt:lpstr>
      <vt:lpstr>Businesses</vt:lpstr>
      <vt:lpstr>LLC</vt:lpstr>
      <vt:lpstr>Bankruptcy Protection</vt:lpstr>
      <vt:lpstr>Law and Order</vt:lpstr>
      <vt:lpstr>Corporate Charters</vt:lpstr>
      <vt:lpstr>Banking Regulation and Insurance</vt:lpstr>
      <vt:lpstr>Steady Supply of Money</vt:lpstr>
      <vt:lpstr>Commercial Transaction Laws</vt:lpstr>
      <vt:lpstr>International Trade Law</vt:lpstr>
      <vt:lpstr>Why Government is Needed to be “Free Trade”</vt:lpstr>
    </vt:vector>
  </TitlesOfParts>
  <Company>Marietta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Risky Business</dc:title>
  <dc:creator>Lewis, Sean</dc:creator>
  <cp:lastModifiedBy>Lewis, Sean</cp:lastModifiedBy>
  <cp:revision>13</cp:revision>
  <dcterms:created xsi:type="dcterms:W3CDTF">2016-04-08T04:20:16Z</dcterms:created>
  <dcterms:modified xsi:type="dcterms:W3CDTF">2016-04-09T15:26:30Z</dcterms:modified>
</cp:coreProperties>
</file>