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4660"/>
  </p:normalViewPr>
  <p:slideViewPr>
    <p:cSldViewPr snapToGrid="0">
      <p:cViewPr varScale="1">
        <p:scale>
          <a:sx n="91" d="100"/>
          <a:sy n="91" d="100"/>
        </p:scale>
        <p:origin x="11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9/19/2018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lideshare.net/MMCErinLett/2014-08216stepstoaneffectiveneedsassessmentforcorporatetrain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6itT-QZ_EMM" TargetMode="External"/><Relationship Id="rId2" Type="http://schemas.openxmlformats.org/officeDocument/2006/relationships/hyperlink" Target="https://undullify.com/boosting-posts-on-facebook-all-your-burning-questions-answer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 of the Kickstart</a:t>
            </a:r>
            <a:endParaRPr lang="en-US" dirty="0"/>
          </a:p>
        </p:txBody>
      </p:sp>
      <p:sp>
        <p:nvSpPr>
          <p:cNvPr id="3" name="Subtitle 2"/>
          <p:cNvSpPr>
            <a:spLocks noGrp="1"/>
          </p:cNvSpPr>
          <p:nvPr>
            <p:ph type="subTitle" idx="1"/>
          </p:nvPr>
        </p:nvSpPr>
        <p:spPr/>
        <p:txBody>
          <a:bodyPr/>
          <a:lstStyle/>
          <a:p>
            <a:r>
              <a:rPr lang="en-US" dirty="0" smtClean="0"/>
              <a:t>PodcAst Take-aways</a:t>
            </a:r>
            <a:endParaRPr lang="en-US" dirty="0"/>
          </a:p>
        </p:txBody>
      </p:sp>
    </p:spTree>
    <p:extLst>
      <p:ext uri="{BB962C8B-B14F-4D97-AF65-F5344CB8AC3E}">
        <p14:creationId xmlns:p14="http://schemas.microsoft.com/office/powerpoint/2010/main" val="4179404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Don’t need to have to have a lot of followers online to have a kickstarter </a:t>
            </a:r>
            <a:r>
              <a:rPr lang="en-US" dirty="0" smtClean="0"/>
              <a:t>campaign.</a:t>
            </a:r>
          </a:p>
          <a:p>
            <a:r>
              <a:rPr lang="en-US" dirty="0" smtClean="0"/>
              <a:t>Create a 3 page, </a:t>
            </a:r>
            <a:r>
              <a:rPr lang="en-US" dirty="0" smtClean="0">
                <a:solidFill>
                  <a:srgbClr val="FF0000"/>
                </a:solidFill>
              </a:rPr>
              <a:t>LINEAR Website</a:t>
            </a:r>
          </a:p>
          <a:p>
            <a:r>
              <a:rPr lang="en-US" dirty="0"/>
              <a:t>Page 1 is a long sales page. You can only go to page 2 </a:t>
            </a:r>
            <a:r>
              <a:rPr lang="en-US" dirty="0" smtClean="0"/>
              <a:t>FROM THERE</a:t>
            </a:r>
          </a:p>
          <a:p>
            <a:r>
              <a:rPr lang="en-US" dirty="0" smtClean="0"/>
              <a:t>Page 2 has </a:t>
            </a:r>
            <a:r>
              <a:rPr lang="en-US" dirty="0"/>
              <a:t>more details and a buy </a:t>
            </a:r>
            <a:r>
              <a:rPr lang="en-US" dirty="0" smtClean="0"/>
              <a:t>button. </a:t>
            </a:r>
          </a:p>
          <a:p>
            <a:r>
              <a:rPr lang="en-US" dirty="0" smtClean="0"/>
              <a:t>If </a:t>
            </a:r>
            <a:r>
              <a:rPr lang="en-US" dirty="0"/>
              <a:t>they hit buy, </a:t>
            </a:r>
            <a:r>
              <a:rPr lang="en-US" dirty="0" smtClean="0"/>
              <a:t>Page 3 </a:t>
            </a:r>
            <a:r>
              <a:rPr lang="en-US" dirty="0"/>
              <a:t>says “Sorry I’m out of </a:t>
            </a:r>
            <a:r>
              <a:rPr lang="en-US" dirty="0" smtClean="0"/>
              <a:t>stock.</a:t>
            </a:r>
          </a:p>
          <a:p>
            <a:pPr lvl="1"/>
            <a:r>
              <a:rPr lang="en-US" dirty="0" smtClean="0"/>
              <a:t> </a:t>
            </a:r>
            <a:r>
              <a:rPr lang="en-US" dirty="0"/>
              <a:t>Places </a:t>
            </a:r>
            <a:r>
              <a:rPr lang="en-US" dirty="0" smtClean="0">
                <a:solidFill>
                  <a:srgbClr val="FF0000"/>
                </a:solidFill>
              </a:rPr>
              <a:t>Facebook </a:t>
            </a:r>
            <a:r>
              <a:rPr lang="en-US" dirty="0">
                <a:solidFill>
                  <a:srgbClr val="FF0000"/>
                </a:solidFill>
              </a:rPr>
              <a:t>pixels </a:t>
            </a:r>
            <a:r>
              <a:rPr lang="en-US" dirty="0"/>
              <a:t>on that page to tell him what customers are visiting his site through a clickable ad. </a:t>
            </a:r>
            <a:endParaRPr lang="en-US" dirty="0" smtClean="0"/>
          </a:p>
          <a:p>
            <a:pPr lvl="1"/>
            <a:r>
              <a:rPr lang="en-US" dirty="0" smtClean="0"/>
              <a:t>Drives </a:t>
            </a:r>
            <a:r>
              <a:rPr lang="en-US" dirty="0">
                <a:solidFill>
                  <a:srgbClr val="FF0000"/>
                </a:solidFill>
              </a:rPr>
              <a:t>ppc</a:t>
            </a:r>
            <a:r>
              <a:rPr lang="en-US" dirty="0"/>
              <a:t> to this website and tries to create </a:t>
            </a:r>
            <a:r>
              <a:rPr lang="en-US" dirty="0">
                <a:solidFill>
                  <a:srgbClr val="FF0000"/>
                </a:solidFill>
              </a:rPr>
              <a:t>positive ROI </a:t>
            </a:r>
            <a:r>
              <a:rPr lang="en-US" dirty="0" smtClean="0"/>
              <a:t>BY </a:t>
            </a:r>
            <a:r>
              <a:rPr lang="en-US" dirty="0"/>
              <a:t>getting folks to go through all 3 web pages. </a:t>
            </a:r>
          </a:p>
          <a:p>
            <a:r>
              <a:rPr lang="en-US" dirty="0" smtClean="0"/>
              <a:t>he </a:t>
            </a:r>
            <a:r>
              <a:rPr lang="en-US" dirty="0"/>
              <a:t>doesn’t even have a product but can see that people are trying to buy it so he knows the concept is a </a:t>
            </a:r>
            <a:r>
              <a:rPr lang="en-US" dirty="0" smtClean="0"/>
              <a:t>winner. BRILLIANT!</a:t>
            </a:r>
            <a:endParaRPr lang="en-US" dirty="0">
              <a:solidFill>
                <a:srgbClr val="FF0000"/>
              </a:solidFill>
            </a:endParaRPr>
          </a:p>
        </p:txBody>
      </p:sp>
    </p:spTree>
    <p:extLst>
      <p:ext uri="{BB962C8B-B14F-4D97-AF65-F5344CB8AC3E}">
        <p14:creationId xmlns:p14="http://schemas.microsoft.com/office/powerpoint/2010/main" val="1179389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He convinces </a:t>
            </a:r>
            <a:r>
              <a:rPr lang="en-US" dirty="0">
                <a:solidFill>
                  <a:srgbClr val="FF0000"/>
                </a:solidFill>
              </a:rPr>
              <a:t>vc’s </a:t>
            </a:r>
            <a:r>
              <a:rPr lang="en-US" dirty="0"/>
              <a:t>that there is a demand without having to show actual sales. </a:t>
            </a:r>
            <a:endParaRPr lang="en-US" dirty="0" smtClean="0"/>
          </a:p>
          <a:p>
            <a:r>
              <a:rPr lang="en-US" dirty="0" smtClean="0"/>
              <a:t>Anybody </a:t>
            </a:r>
            <a:r>
              <a:rPr lang="en-US" dirty="0"/>
              <a:t>can do </a:t>
            </a:r>
            <a:r>
              <a:rPr lang="en-US" dirty="0" smtClean="0"/>
              <a:t>this</a:t>
            </a:r>
            <a:r>
              <a:rPr lang="en-US" dirty="0"/>
              <a:t> </a:t>
            </a:r>
            <a:r>
              <a:rPr lang="en-US" dirty="0" smtClean="0"/>
              <a:t>for a couple hundred bucks!</a:t>
            </a:r>
            <a:endParaRPr lang="en-US" dirty="0">
              <a:solidFill>
                <a:srgbClr val="FF0000"/>
              </a:solidFill>
            </a:endParaRPr>
          </a:p>
        </p:txBody>
      </p:sp>
    </p:spTree>
    <p:extLst>
      <p:ext uri="{BB962C8B-B14F-4D97-AF65-F5344CB8AC3E}">
        <p14:creationId xmlns:p14="http://schemas.microsoft.com/office/powerpoint/2010/main" val="4127213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Since kickstarter has been around a bit, kickstarter pages should look legitimate</a:t>
            </a:r>
            <a:r>
              <a:rPr lang="en-US" dirty="0" smtClean="0"/>
              <a:t>.</a:t>
            </a:r>
          </a:p>
          <a:p>
            <a:r>
              <a:rPr lang="en-US" dirty="0" smtClean="0"/>
              <a:t> </a:t>
            </a:r>
            <a:r>
              <a:rPr lang="en-US" dirty="0"/>
              <a:t>Folks </a:t>
            </a:r>
            <a:r>
              <a:rPr lang="en-US" dirty="0" smtClean="0"/>
              <a:t>know </a:t>
            </a:r>
            <a:r>
              <a:rPr lang="en-US" dirty="0"/>
              <a:t>about past failures on </a:t>
            </a:r>
            <a:r>
              <a:rPr lang="en-US" dirty="0" smtClean="0"/>
              <a:t>kickstarters so they can be apprehensive. </a:t>
            </a:r>
          </a:p>
          <a:p>
            <a:r>
              <a:rPr lang="en-US" dirty="0" smtClean="0"/>
              <a:t>He </a:t>
            </a:r>
            <a:r>
              <a:rPr lang="en-US" dirty="0"/>
              <a:t>uses kickstarter as a </a:t>
            </a:r>
            <a:r>
              <a:rPr lang="en-US" dirty="0">
                <a:solidFill>
                  <a:srgbClr val="FF0000"/>
                </a:solidFill>
              </a:rPr>
              <a:t>2</a:t>
            </a:r>
            <a:r>
              <a:rPr lang="en-US" baseline="30000" dirty="0">
                <a:solidFill>
                  <a:srgbClr val="FF0000"/>
                </a:solidFill>
              </a:rPr>
              <a:t>nd</a:t>
            </a:r>
            <a:r>
              <a:rPr lang="en-US" dirty="0">
                <a:solidFill>
                  <a:srgbClr val="FF0000"/>
                </a:solidFill>
              </a:rPr>
              <a:t> level market validation. </a:t>
            </a:r>
            <a:endParaRPr lang="en-US" dirty="0" smtClean="0">
              <a:solidFill>
                <a:srgbClr val="FF0000"/>
              </a:solidFill>
            </a:endParaRPr>
          </a:p>
          <a:p>
            <a:pPr lvl="1"/>
            <a:r>
              <a:rPr lang="en-US" dirty="0" smtClean="0"/>
              <a:t>He </a:t>
            </a:r>
            <a:r>
              <a:rPr lang="en-US" dirty="0"/>
              <a:t>doesn’t use it to validate a product (he uses the website for that). </a:t>
            </a:r>
            <a:endParaRPr lang="en-US" dirty="0" smtClean="0"/>
          </a:p>
          <a:p>
            <a:pPr lvl="1"/>
            <a:r>
              <a:rPr lang="en-US" dirty="0" smtClean="0"/>
              <a:t>Kickstarter </a:t>
            </a:r>
            <a:r>
              <a:rPr lang="en-US" dirty="0"/>
              <a:t>allows him to figure out sku’s, colors, audiences, etc. so when he goes to retail, he knows the products and colors to manufacture.</a:t>
            </a:r>
          </a:p>
          <a:p>
            <a:endParaRPr lang="en-US" dirty="0">
              <a:solidFill>
                <a:srgbClr val="FF0000"/>
              </a:solidFill>
            </a:endParaRPr>
          </a:p>
        </p:txBody>
      </p:sp>
    </p:spTree>
    <p:extLst>
      <p:ext uri="{BB962C8B-B14F-4D97-AF65-F5344CB8AC3E}">
        <p14:creationId xmlns:p14="http://schemas.microsoft.com/office/powerpoint/2010/main" val="4274840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#1 nugget for online advertising is this: whatever marketing you use, make sure that it goes to people who already know what kickstarter and crowdfunding is. </a:t>
            </a:r>
            <a:endParaRPr lang="en-US" dirty="0" smtClean="0"/>
          </a:p>
          <a:p>
            <a:r>
              <a:rPr lang="en-US" dirty="0" smtClean="0"/>
              <a:t>He </a:t>
            </a:r>
            <a:r>
              <a:rPr lang="en-US" dirty="0"/>
              <a:t>tried advertising to people who shop at cabellas, dick sporting goods, etc</a:t>
            </a:r>
            <a:r>
              <a:rPr lang="en-US" dirty="0" smtClean="0"/>
              <a:t>.</a:t>
            </a:r>
          </a:p>
          <a:p>
            <a:r>
              <a:rPr lang="en-US" dirty="0" smtClean="0"/>
              <a:t> </a:t>
            </a:r>
            <a:r>
              <a:rPr lang="en-US" dirty="0"/>
              <a:t>He decided to change his </a:t>
            </a:r>
            <a:r>
              <a:rPr lang="en-US" dirty="0" smtClean="0">
                <a:solidFill>
                  <a:srgbClr val="FF0000"/>
                </a:solidFill>
              </a:rPr>
              <a:t>Facebook </a:t>
            </a:r>
            <a:r>
              <a:rPr lang="en-US" dirty="0">
                <a:solidFill>
                  <a:srgbClr val="FF0000"/>
                </a:solidFill>
              </a:rPr>
              <a:t>interest ad words </a:t>
            </a:r>
            <a:r>
              <a:rPr lang="en-US" dirty="0"/>
              <a:t>to “kickstarter, crowdstarter, and indiegogo” and he started making a lot money. </a:t>
            </a:r>
            <a:endParaRPr lang="en-US" dirty="0" smtClean="0"/>
          </a:p>
          <a:p>
            <a:r>
              <a:rPr lang="en-US" dirty="0" smtClean="0"/>
              <a:t>You </a:t>
            </a:r>
            <a:r>
              <a:rPr lang="en-US" dirty="0"/>
              <a:t>can see on </a:t>
            </a:r>
            <a:r>
              <a:rPr lang="en-US" dirty="0" smtClean="0">
                <a:solidFill>
                  <a:srgbClr val="FF0000"/>
                </a:solidFill>
              </a:rPr>
              <a:t>KICKTRAQ (an analytics and discovery forum)</a:t>
            </a:r>
            <a:r>
              <a:rPr lang="en-US" dirty="0" smtClean="0"/>
              <a:t> </a:t>
            </a:r>
            <a:r>
              <a:rPr lang="en-US" dirty="0"/>
              <a:t>that </a:t>
            </a:r>
            <a:r>
              <a:rPr lang="en-US" dirty="0" smtClean="0"/>
              <a:t>on that </a:t>
            </a:r>
            <a:r>
              <a:rPr lang="en-US" dirty="0"/>
              <a:t>day their sales skyrocketed. </a:t>
            </a:r>
            <a:endParaRPr lang="en-US" dirty="0" smtClean="0"/>
          </a:p>
          <a:p>
            <a:r>
              <a:rPr lang="en-US" dirty="0" smtClean="0"/>
              <a:t>Narrowed </a:t>
            </a:r>
            <a:r>
              <a:rPr lang="en-US" dirty="0"/>
              <a:t>those </a:t>
            </a:r>
            <a:r>
              <a:rPr lang="en-US" dirty="0" smtClean="0"/>
              <a:t>results down </a:t>
            </a:r>
            <a:r>
              <a:rPr lang="en-US" dirty="0"/>
              <a:t>to </a:t>
            </a:r>
            <a:r>
              <a:rPr lang="en-US" dirty="0" smtClean="0">
                <a:solidFill>
                  <a:srgbClr val="FF0000"/>
                </a:solidFill>
              </a:rPr>
              <a:t>geographic </a:t>
            </a:r>
            <a:r>
              <a:rPr lang="en-US" dirty="0">
                <a:solidFill>
                  <a:srgbClr val="FF0000"/>
                </a:solidFill>
              </a:rPr>
              <a:t>factors </a:t>
            </a:r>
            <a:r>
              <a:rPr lang="en-US" dirty="0"/>
              <a:t>and his sales grew to 10x what he was making!!!!!!</a:t>
            </a:r>
          </a:p>
          <a:p>
            <a:endParaRPr lang="en-US" dirty="0">
              <a:solidFill>
                <a:srgbClr val="FF0000"/>
              </a:solidFill>
            </a:endParaRPr>
          </a:p>
        </p:txBody>
      </p:sp>
    </p:spTree>
    <p:extLst>
      <p:ext uri="{BB962C8B-B14F-4D97-AF65-F5344CB8AC3E}">
        <p14:creationId xmlns:p14="http://schemas.microsoft.com/office/powerpoint/2010/main" val="4072020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smtClean="0"/>
              <a:t>Without </a:t>
            </a:r>
            <a:r>
              <a:rPr lang="en-US" dirty="0"/>
              <a:t>this, they had a 40% </a:t>
            </a:r>
            <a:r>
              <a:rPr lang="en-US" dirty="0">
                <a:solidFill>
                  <a:srgbClr val="FF0000"/>
                </a:solidFill>
              </a:rPr>
              <a:t>clickthrough rate </a:t>
            </a:r>
            <a:r>
              <a:rPr lang="en-US" dirty="0"/>
              <a:t>but had a </a:t>
            </a:r>
            <a:r>
              <a:rPr lang="en-US" dirty="0">
                <a:solidFill>
                  <a:srgbClr val="FF0000"/>
                </a:solidFill>
              </a:rPr>
              <a:t>90% drop off rate </a:t>
            </a:r>
            <a:r>
              <a:rPr lang="en-US" dirty="0" smtClean="0">
                <a:solidFill>
                  <a:srgbClr val="FF0000"/>
                </a:solidFill>
              </a:rPr>
              <a:t>(no conversion) </a:t>
            </a:r>
            <a:r>
              <a:rPr lang="en-US" dirty="0" smtClean="0"/>
              <a:t>in </a:t>
            </a:r>
            <a:r>
              <a:rPr lang="en-US" dirty="0"/>
              <a:t>the beginning because people </a:t>
            </a:r>
            <a:r>
              <a:rPr lang="en-US" dirty="0" smtClean="0"/>
              <a:t>didn’t </a:t>
            </a:r>
            <a:r>
              <a:rPr lang="en-US" dirty="0"/>
              <a:t>trust in crowdsourcing. Once they changed the ad interest words, this no longer became a problem. </a:t>
            </a:r>
          </a:p>
          <a:p>
            <a:r>
              <a:rPr lang="en-US" dirty="0">
                <a:solidFill>
                  <a:srgbClr val="FF0000"/>
                </a:solidFill>
              </a:rPr>
              <a:t>Cost of acquisition </a:t>
            </a:r>
            <a:r>
              <a:rPr lang="en-US" dirty="0"/>
              <a:t>goes way down when you are selling to somebody who has already bought your product or a similar product so if you target someone who </a:t>
            </a:r>
            <a:r>
              <a:rPr lang="en-US" dirty="0" smtClean="0"/>
              <a:t>doesn’t </a:t>
            </a:r>
            <a:r>
              <a:rPr lang="en-US" dirty="0"/>
              <a:t>mind kickstarter products, </a:t>
            </a:r>
            <a:r>
              <a:rPr lang="en-US" b="1" dirty="0"/>
              <a:t>it </a:t>
            </a:r>
            <a:r>
              <a:rPr lang="en-US" b="1" dirty="0" smtClean="0"/>
              <a:t>doesn’t </a:t>
            </a:r>
            <a:r>
              <a:rPr lang="en-US" b="1" dirty="0"/>
              <a:t>take a lot of convincing (or money) to get them onboard. </a:t>
            </a:r>
            <a:endParaRPr lang="en-US" b="1" dirty="0" smtClean="0"/>
          </a:p>
          <a:p>
            <a:r>
              <a:rPr lang="en-US" dirty="0"/>
              <a:t>S</a:t>
            </a:r>
            <a:r>
              <a:rPr lang="en-US" dirty="0" smtClean="0"/>
              <a:t>ome </a:t>
            </a:r>
            <a:r>
              <a:rPr lang="en-US" dirty="0"/>
              <a:t>won’t buy things that don’t come to them immediately like on Amazon. They feel weird and their trust level goes down</a:t>
            </a:r>
            <a:r>
              <a:rPr lang="en-US" dirty="0" smtClean="0"/>
              <a:t>. This bypasses those folks in the beginning.</a:t>
            </a:r>
            <a:endParaRPr lang="en-US" dirty="0"/>
          </a:p>
          <a:p>
            <a:endParaRPr lang="en-US" dirty="0">
              <a:solidFill>
                <a:srgbClr val="FF0000"/>
              </a:solidFill>
            </a:endParaRPr>
          </a:p>
        </p:txBody>
      </p:sp>
    </p:spTree>
    <p:extLst>
      <p:ext uri="{BB962C8B-B14F-4D97-AF65-F5344CB8AC3E}">
        <p14:creationId xmlns:p14="http://schemas.microsoft.com/office/powerpoint/2010/main" val="3145373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The quicker you can make an email list of current backers of your product and make a </a:t>
            </a:r>
            <a:r>
              <a:rPr lang="en-US" dirty="0">
                <a:solidFill>
                  <a:srgbClr val="FF0000"/>
                </a:solidFill>
              </a:rPr>
              <a:t>look alike list, </a:t>
            </a:r>
            <a:r>
              <a:rPr lang="en-US" dirty="0"/>
              <a:t>the more money you will make. </a:t>
            </a:r>
            <a:r>
              <a:rPr lang="en-US" dirty="0" smtClean="0">
                <a:solidFill>
                  <a:srgbClr val="FF0000"/>
                </a:solidFill>
              </a:rPr>
              <a:t>This is his #1 </a:t>
            </a:r>
            <a:r>
              <a:rPr lang="en-US" dirty="0">
                <a:solidFill>
                  <a:srgbClr val="FF0000"/>
                </a:solidFill>
              </a:rPr>
              <a:t>technique for success. </a:t>
            </a:r>
            <a:r>
              <a:rPr lang="en-US" dirty="0" smtClean="0"/>
              <a:t>T</a:t>
            </a:r>
          </a:p>
          <a:p>
            <a:r>
              <a:rPr lang="en-US" dirty="0" smtClean="0"/>
              <a:t>hey Gather </a:t>
            </a:r>
            <a:r>
              <a:rPr lang="en-US" dirty="0"/>
              <a:t>audiences of a lot of different products then use the one that most closely matches their newest </a:t>
            </a:r>
            <a:r>
              <a:rPr lang="en-US" dirty="0" smtClean="0"/>
              <a:t>[product </a:t>
            </a:r>
            <a:r>
              <a:rPr lang="en-US" dirty="0"/>
              <a:t>to produce the </a:t>
            </a:r>
            <a:r>
              <a:rPr lang="en-US" dirty="0" smtClean="0"/>
              <a:t>largest </a:t>
            </a:r>
            <a:r>
              <a:rPr lang="en-US" dirty="0"/>
              <a:t>ROI of anything else they </a:t>
            </a:r>
            <a:r>
              <a:rPr lang="en-US" dirty="0" smtClean="0"/>
              <a:t>do!</a:t>
            </a:r>
            <a:endParaRPr lang="en-US" dirty="0"/>
          </a:p>
          <a:p>
            <a:endParaRPr lang="en-US" dirty="0">
              <a:solidFill>
                <a:srgbClr val="FF0000"/>
              </a:solidFill>
            </a:endParaRPr>
          </a:p>
        </p:txBody>
      </p:sp>
    </p:spTree>
    <p:extLst>
      <p:ext uri="{BB962C8B-B14F-4D97-AF65-F5344CB8AC3E}">
        <p14:creationId xmlns:p14="http://schemas.microsoft.com/office/powerpoint/2010/main" val="224190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34292"/>
            <a:ext cx="10363826" cy="5777344"/>
          </a:xfrm>
        </p:spPr>
        <p:txBody>
          <a:bodyPr/>
          <a:lstStyle/>
          <a:p>
            <a:r>
              <a:rPr lang="en-US" dirty="0"/>
              <a:t>Their strategy right now is to keep Ravean very </a:t>
            </a:r>
            <a:r>
              <a:rPr lang="en-US" dirty="0">
                <a:solidFill>
                  <a:srgbClr val="FF0000"/>
                </a:solidFill>
              </a:rPr>
              <a:t>VERTICAL</a:t>
            </a:r>
            <a:r>
              <a:rPr lang="en-US" dirty="0"/>
              <a:t> online. Meaning all products have to do with jackets. They don’t have a lot of new products just product extensions</a:t>
            </a:r>
            <a:r>
              <a:rPr lang="en-US" dirty="0" smtClean="0"/>
              <a:t>.</a:t>
            </a:r>
          </a:p>
          <a:p>
            <a:r>
              <a:rPr lang="en-US" dirty="0" smtClean="0">
                <a:solidFill>
                  <a:srgbClr val="FF0000"/>
                </a:solidFill>
              </a:rPr>
              <a:t>Horizontally</a:t>
            </a:r>
            <a:r>
              <a:rPr lang="en-US" dirty="0" smtClean="0"/>
              <a:t> </a:t>
            </a:r>
            <a:r>
              <a:rPr lang="en-US" dirty="0"/>
              <a:t>– they want to license out the technology to a lot of other product lines.  </a:t>
            </a:r>
          </a:p>
          <a:p>
            <a:endParaRPr lang="en-US" dirty="0">
              <a:solidFill>
                <a:srgbClr val="FF0000"/>
              </a:solidFill>
            </a:endParaRPr>
          </a:p>
        </p:txBody>
      </p:sp>
    </p:spTree>
    <p:extLst>
      <p:ext uri="{BB962C8B-B14F-4D97-AF65-F5344CB8AC3E}">
        <p14:creationId xmlns:p14="http://schemas.microsoft.com/office/powerpoint/2010/main" val="935380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89709" y="443345"/>
            <a:ext cx="10487891" cy="6068291"/>
          </a:xfrm>
        </p:spPr>
        <p:txBody>
          <a:bodyPr>
            <a:normAutofit/>
          </a:bodyPr>
          <a:lstStyle/>
          <a:p>
            <a:r>
              <a:rPr lang="en-US" dirty="0"/>
              <a:t>China is trying to cut out the middle man as much as possible and go direct to customer. </a:t>
            </a:r>
            <a:endParaRPr lang="en-US" dirty="0" smtClean="0"/>
          </a:p>
          <a:p>
            <a:r>
              <a:rPr lang="en-US" dirty="0" smtClean="0">
                <a:solidFill>
                  <a:srgbClr val="FF0000"/>
                </a:solidFill>
              </a:rPr>
              <a:t>They really want </a:t>
            </a:r>
            <a:r>
              <a:rPr lang="en-US" dirty="0">
                <a:solidFill>
                  <a:srgbClr val="FF0000"/>
                </a:solidFill>
              </a:rPr>
              <a:t>to do business in the US nowadays </a:t>
            </a:r>
          </a:p>
          <a:p>
            <a:r>
              <a:rPr lang="en-US" dirty="0" smtClean="0"/>
              <a:t>Go </a:t>
            </a:r>
            <a:r>
              <a:rPr lang="en-US" dirty="0"/>
              <a:t>find a new factory that is struggling and ask them to make products for you that are being sold </a:t>
            </a:r>
            <a:r>
              <a:rPr lang="en-US" dirty="0" smtClean="0"/>
              <a:t>In </a:t>
            </a:r>
            <a:r>
              <a:rPr lang="en-US" dirty="0"/>
              <a:t>America. </a:t>
            </a:r>
            <a:endParaRPr lang="en-US" dirty="0" smtClean="0"/>
          </a:p>
          <a:p>
            <a:pPr lvl="1"/>
            <a:r>
              <a:rPr lang="en-US" dirty="0" smtClean="0"/>
              <a:t>He </a:t>
            </a:r>
            <a:r>
              <a:rPr lang="en-US" dirty="0"/>
              <a:t>tweaked a </a:t>
            </a:r>
            <a:r>
              <a:rPr lang="en-US" dirty="0" smtClean="0"/>
              <a:t>technology </a:t>
            </a:r>
            <a:r>
              <a:rPr lang="en-US" dirty="0"/>
              <a:t>that was being used by a factory in China and meshed it with his own to create a down jacket. </a:t>
            </a:r>
            <a:endParaRPr lang="en-US" dirty="0" smtClean="0"/>
          </a:p>
          <a:p>
            <a:pPr lvl="1"/>
            <a:r>
              <a:rPr lang="en-US" dirty="0" smtClean="0"/>
              <a:t>He </a:t>
            </a:r>
            <a:r>
              <a:rPr lang="en-US" dirty="0"/>
              <a:t>gave the Chinese owner a 10% equity in the new product so he </a:t>
            </a:r>
            <a:r>
              <a:rPr lang="en-US" dirty="0" smtClean="0"/>
              <a:t>had </a:t>
            </a:r>
            <a:r>
              <a:rPr lang="en-US" dirty="0">
                <a:solidFill>
                  <a:srgbClr val="FF0000"/>
                </a:solidFill>
              </a:rPr>
              <a:t>skin in the game. </a:t>
            </a:r>
            <a:endParaRPr lang="en-US" dirty="0" smtClean="0">
              <a:solidFill>
                <a:srgbClr val="FF0000"/>
              </a:solidFill>
            </a:endParaRPr>
          </a:p>
          <a:p>
            <a:pPr lvl="1"/>
            <a:r>
              <a:rPr lang="en-US" dirty="0" smtClean="0"/>
              <a:t>That </a:t>
            </a:r>
            <a:r>
              <a:rPr lang="en-US" dirty="0"/>
              <a:t>owner totally financed the launch and production of the new product because they needed the revenue so badly. </a:t>
            </a:r>
            <a:endParaRPr lang="en-US" dirty="0" smtClean="0"/>
          </a:p>
          <a:p>
            <a:pPr lvl="1"/>
            <a:r>
              <a:rPr lang="en-US" dirty="0" smtClean="0"/>
              <a:t>Find </a:t>
            </a:r>
            <a:r>
              <a:rPr lang="en-US" dirty="0"/>
              <a:t>a factory with the base technology and integrate your own to create something great</a:t>
            </a:r>
            <a:r>
              <a:rPr lang="en-US" dirty="0" smtClean="0"/>
              <a:t>.</a:t>
            </a:r>
          </a:p>
          <a:p>
            <a:pPr lvl="1"/>
            <a:r>
              <a:rPr lang="en-US" dirty="0" smtClean="0">
                <a:solidFill>
                  <a:srgbClr val="FF0000"/>
                </a:solidFill>
              </a:rPr>
              <a:t>Chinese </a:t>
            </a:r>
            <a:r>
              <a:rPr lang="en-US" dirty="0">
                <a:solidFill>
                  <a:srgbClr val="FF0000"/>
                </a:solidFill>
              </a:rPr>
              <a:t>don’t have skills and experience to sell in the US so they need you. </a:t>
            </a:r>
            <a:endParaRPr lang="en-US" dirty="0" smtClean="0">
              <a:solidFill>
                <a:srgbClr val="FF0000"/>
              </a:solidFill>
            </a:endParaRPr>
          </a:p>
          <a:p>
            <a:pPr lvl="2"/>
            <a:r>
              <a:rPr lang="en-US" dirty="0" smtClean="0"/>
              <a:t>As </a:t>
            </a:r>
            <a:r>
              <a:rPr lang="en-US" dirty="0"/>
              <a:t>an American, you can set up a bank account and amazon account. It takes a lot to do this if you live in China. This is an example of taking a risk and creating your own rules.</a:t>
            </a:r>
          </a:p>
          <a:p>
            <a:endParaRPr lang="en-US" dirty="0">
              <a:solidFill>
                <a:srgbClr val="FF0000"/>
              </a:solidFill>
            </a:endParaRPr>
          </a:p>
        </p:txBody>
      </p:sp>
    </p:spTree>
    <p:extLst>
      <p:ext uri="{BB962C8B-B14F-4D97-AF65-F5344CB8AC3E}">
        <p14:creationId xmlns:p14="http://schemas.microsoft.com/office/powerpoint/2010/main" val="1709660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89709" y="443345"/>
            <a:ext cx="10487891" cy="6068291"/>
          </a:xfrm>
        </p:spPr>
        <p:txBody>
          <a:bodyPr>
            <a:normAutofit/>
          </a:bodyPr>
          <a:lstStyle/>
          <a:p>
            <a:r>
              <a:rPr lang="en-US" dirty="0" smtClean="0"/>
              <a:t>What did his</a:t>
            </a:r>
            <a:r>
              <a:rPr lang="en-US" dirty="0" smtClean="0">
                <a:solidFill>
                  <a:srgbClr val="FF0000"/>
                </a:solidFill>
              </a:rPr>
              <a:t> TEACH A MAN TO FISH </a:t>
            </a:r>
            <a:r>
              <a:rPr lang="en-US" dirty="0" smtClean="0"/>
              <a:t>quote mean?</a:t>
            </a:r>
          </a:p>
          <a:p>
            <a:r>
              <a:rPr lang="en-US" dirty="0" smtClean="0"/>
              <a:t>What is FBA Allstars</a:t>
            </a:r>
          </a:p>
          <a:p>
            <a:r>
              <a:rPr lang="en-US" dirty="0" smtClean="0">
                <a:solidFill>
                  <a:schemeClr val="accent1">
                    <a:lumMod val="75000"/>
                  </a:schemeClr>
                </a:solidFill>
              </a:rPr>
              <a:t>Description</a:t>
            </a:r>
          </a:p>
          <a:p>
            <a:pPr lvl="1"/>
            <a:r>
              <a:rPr lang="en-US" i="1" dirty="0" smtClean="0">
                <a:solidFill>
                  <a:schemeClr val="accent1">
                    <a:lumMod val="75000"/>
                  </a:schemeClr>
                </a:solidFill>
              </a:rPr>
              <a:t>“This </a:t>
            </a:r>
            <a:r>
              <a:rPr lang="en-US" i="1" dirty="0">
                <a:solidFill>
                  <a:schemeClr val="accent1">
                    <a:lumMod val="75000"/>
                  </a:schemeClr>
                </a:solidFill>
              </a:rPr>
              <a:t>is FBA Allstars, ground zero for building bigger, better, private label profits and expanding existing Amazon businesses. I’m aiming for a 7 figure exit from my Amazon brand at the end of year one - aim high, accomplish the incredible. That is the purpose behind FBA ALLSTARS, pushing to accomplish your goals. This group is mastermind of FBA success. Feel free to share your goals, team up or do what it takes to push you towards your Amazon end game. Sharing strategies and screenshots, resources and results help the entire private label community and add some much needed accountability our own Amazon seller stories. So, are you willing to take the FBA ALLSTARS challenge? Are you willing to bust your butt to make it happen? If so, let's get started! </a:t>
            </a:r>
            <a:r>
              <a:rPr lang="en-US" i="1" dirty="0" smtClean="0">
                <a:solidFill>
                  <a:schemeClr val="accent1">
                    <a:lumMod val="75000"/>
                  </a:schemeClr>
                </a:solidFill>
              </a:rPr>
              <a:t>“</a:t>
            </a:r>
            <a:endParaRPr lang="en-US" i="1" dirty="0">
              <a:solidFill>
                <a:schemeClr val="accent1">
                  <a:lumMod val="75000"/>
                </a:schemeClr>
              </a:solidFill>
            </a:endParaRPr>
          </a:p>
          <a:p>
            <a:endParaRPr lang="en-US" dirty="0">
              <a:solidFill>
                <a:srgbClr val="FF0000"/>
              </a:solidFill>
            </a:endParaRPr>
          </a:p>
        </p:txBody>
      </p:sp>
    </p:spTree>
    <p:extLst>
      <p:ext uri="{BB962C8B-B14F-4D97-AF65-F5344CB8AC3E}">
        <p14:creationId xmlns:p14="http://schemas.microsoft.com/office/powerpoint/2010/main" val="1664519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Roy </a:t>
            </a:r>
            <a:r>
              <a:rPr lang="en-US" u="sng" dirty="0" err="1"/>
              <a:t>Morejon</a:t>
            </a:r>
            <a:r>
              <a:rPr lang="en-US" u="sng" dirty="0"/>
              <a:t> of Command Partners – </a:t>
            </a:r>
            <a:r>
              <a:rPr lang="en-US" u="sng" dirty="0" err="1"/>
              <a:t>Revean</a:t>
            </a:r>
            <a:r>
              <a:rPr lang="en-US" u="sng" dirty="0"/>
              <a:t> earbuds</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err="1" smtClean="0"/>
              <a:t>PodCAst</a:t>
            </a:r>
            <a:r>
              <a:rPr lang="en-US" dirty="0" smtClean="0"/>
              <a:t> notes</a:t>
            </a:r>
            <a:endParaRPr lang="en-US" dirty="0"/>
          </a:p>
        </p:txBody>
      </p:sp>
    </p:spTree>
    <p:extLst>
      <p:ext uri="{BB962C8B-B14F-4D97-AF65-F5344CB8AC3E}">
        <p14:creationId xmlns:p14="http://schemas.microsoft.com/office/powerpoint/2010/main" val="449668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Podcast 1: Ministry of Supply</a:t>
            </a:r>
            <a:endParaRPr lang="en-US" dirty="0"/>
          </a:p>
        </p:txBody>
      </p:sp>
      <p:sp>
        <p:nvSpPr>
          <p:cNvPr id="3" name="Content Placeholder 2"/>
          <p:cNvSpPr>
            <a:spLocks noGrp="1"/>
          </p:cNvSpPr>
          <p:nvPr>
            <p:ph sz="quarter" idx="13"/>
          </p:nvPr>
        </p:nvSpPr>
        <p:spPr/>
        <p:txBody>
          <a:bodyPr/>
          <a:lstStyle/>
          <a:p>
            <a:r>
              <a:rPr lang="en-US" dirty="0" smtClean="0"/>
              <a:t>Owners Took </a:t>
            </a:r>
            <a:r>
              <a:rPr lang="en-US" dirty="0"/>
              <a:t>apart sports shirts and socks and turned them into dress shirts and dress socks so they were more comfortable. </a:t>
            </a:r>
            <a:endParaRPr lang="en-US" dirty="0" smtClean="0"/>
          </a:p>
          <a:p>
            <a:r>
              <a:rPr lang="en-US" i="1" dirty="0" smtClean="0"/>
              <a:t>“We </a:t>
            </a:r>
            <a:r>
              <a:rPr lang="en-US" i="1" dirty="0"/>
              <a:t>have grown up with performance clothing so why not use them for dress clothes</a:t>
            </a:r>
            <a:r>
              <a:rPr lang="en-US" i="1" dirty="0" smtClean="0"/>
              <a:t>.”</a:t>
            </a:r>
          </a:p>
          <a:p>
            <a:r>
              <a:rPr lang="en-US" dirty="0" smtClean="0"/>
              <a:t>  </a:t>
            </a:r>
            <a:r>
              <a:rPr lang="en-US" dirty="0"/>
              <a:t>The owners were all athletes growing up and wanting something that fit like their performance clothing. </a:t>
            </a:r>
            <a:endParaRPr lang="en-US" dirty="0" smtClean="0"/>
          </a:p>
          <a:p>
            <a:r>
              <a:rPr lang="en-US" dirty="0" smtClean="0"/>
              <a:t>They </a:t>
            </a:r>
            <a:r>
              <a:rPr lang="en-US" dirty="0"/>
              <a:t>are the intersection of “performance and professional.”</a:t>
            </a:r>
          </a:p>
          <a:p>
            <a:endParaRPr lang="en-US" dirty="0"/>
          </a:p>
        </p:txBody>
      </p:sp>
    </p:spTree>
    <p:extLst>
      <p:ext uri="{BB962C8B-B14F-4D97-AF65-F5344CB8AC3E}">
        <p14:creationId xmlns:p14="http://schemas.microsoft.com/office/powerpoint/2010/main" val="2809798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6018" y="715845"/>
            <a:ext cx="10363826" cy="3424107"/>
          </a:xfrm>
        </p:spPr>
        <p:txBody>
          <a:bodyPr/>
          <a:lstStyle/>
          <a:p>
            <a:r>
              <a:rPr lang="en-US" dirty="0"/>
              <a:t>Take risk but take </a:t>
            </a:r>
            <a:r>
              <a:rPr lang="en-US" dirty="0">
                <a:solidFill>
                  <a:srgbClr val="FF0000"/>
                </a:solidFill>
              </a:rPr>
              <a:t>calculated risks. </a:t>
            </a:r>
            <a:r>
              <a:rPr lang="en-US" dirty="0"/>
              <a:t>They saw mobile wearables and overall headphones sales on the rise but nothing that had a custom fit option</a:t>
            </a:r>
            <a:r>
              <a:rPr lang="en-US" dirty="0" smtClean="0"/>
              <a:t>.</a:t>
            </a:r>
          </a:p>
          <a:p>
            <a:r>
              <a:rPr lang="en-US" dirty="0"/>
              <a:t>Do a </a:t>
            </a:r>
            <a:r>
              <a:rPr lang="en-US" dirty="0">
                <a:solidFill>
                  <a:srgbClr val="FF0000"/>
                </a:solidFill>
              </a:rPr>
              <a:t>needs </a:t>
            </a:r>
            <a:r>
              <a:rPr lang="en-US" dirty="0" smtClean="0">
                <a:solidFill>
                  <a:srgbClr val="FF0000"/>
                </a:solidFill>
              </a:rPr>
              <a:t>assessment</a:t>
            </a:r>
          </a:p>
          <a:p>
            <a:pPr lvl="1"/>
            <a:r>
              <a:rPr lang="en-US" dirty="0" smtClean="0"/>
              <a:t>SWOT ANALYSIS is a form of needs assessment.</a:t>
            </a:r>
          </a:p>
          <a:p>
            <a:pPr lvl="1"/>
            <a:r>
              <a:rPr lang="en-US" dirty="0" smtClean="0"/>
              <a:t>Look at what is needed and rank the list by importance and </a:t>
            </a:r>
            <a:r>
              <a:rPr lang="en-US" dirty="0" err="1" smtClean="0">
                <a:solidFill>
                  <a:srgbClr val="FF0000"/>
                </a:solidFill>
              </a:rPr>
              <a:t>feasability</a:t>
            </a:r>
            <a:endParaRPr lang="en-US" dirty="0">
              <a:solidFill>
                <a:srgbClr val="FF0000"/>
              </a:solidFill>
            </a:endParaRPr>
          </a:p>
          <a:p>
            <a:r>
              <a:rPr lang="en-US" dirty="0" smtClean="0">
                <a:hlinkClick r:id="rId2"/>
              </a:rPr>
              <a:t>https</a:t>
            </a:r>
            <a:r>
              <a:rPr lang="en-US" dirty="0">
                <a:hlinkClick r:id="rId2"/>
              </a:rPr>
              <a:t>://</a:t>
            </a:r>
            <a:r>
              <a:rPr lang="en-US" dirty="0" smtClean="0">
                <a:hlinkClick r:id="rId2"/>
              </a:rPr>
              <a:t>www.slideshare.net/MMCErinLett/2014-08216stepstoaneffectiveneedsassessmentforcorporatetraining</a:t>
            </a:r>
            <a:endParaRPr lang="en-US" dirty="0" smtClean="0"/>
          </a:p>
          <a:p>
            <a:endParaRPr lang="en-US" dirty="0"/>
          </a:p>
        </p:txBody>
      </p:sp>
    </p:spTree>
    <p:extLst>
      <p:ext uri="{BB962C8B-B14F-4D97-AF65-F5344CB8AC3E}">
        <p14:creationId xmlns:p14="http://schemas.microsoft.com/office/powerpoint/2010/main" val="1479093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6018" y="715845"/>
            <a:ext cx="10363826" cy="3424107"/>
          </a:xfrm>
        </p:spPr>
        <p:txBody>
          <a:bodyPr>
            <a:normAutofit fontScale="92500"/>
          </a:bodyPr>
          <a:lstStyle/>
          <a:p>
            <a:r>
              <a:rPr lang="en-US" dirty="0"/>
              <a:t>They went to HAX and was able to create a partnership with </a:t>
            </a:r>
            <a:r>
              <a:rPr lang="en-US" dirty="0" err="1"/>
              <a:t>Onkio</a:t>
            </a:r>
            <a:r>
              <a:rPr lang="en-US" dirty="0"/>
              <a:t>. When it comes to electronics, you need to line up manufacturing from china and know the costs</a:t>
            </a:r>
            <a:r>
              <a:rPr lang="en-US" dirty="0" smtClean="0"/>
              <a:t>. </a:t>
            </a:r>
          </a:p>
          <a:p>
            <a:r>
              <a:rPr lang="en-US" dirty="0" smtClean="0"/>
              <a:t>Don’t </a:t>
            </a:r>
            <a:r>
              <a:rPr lang="en-US" dirty="0"/>
              <a:t>do this AFTER your campaign because it will be tough to deliver. All Chinese factories say they have technology to create your product but they don’t have capabilities. </a:t>
            </a:r>
            <a:endParaRPr lang="en-US" dirty="0" smtClean="0"/>
          </a:p>
          <a:p>
            <a:r>
              <a:rPr lang="en-US" dirty="0" smtClean="0"/>
              <a:t>You </a:t>
            </a:r>
            <a:r>
              <a:rPr lang="en-US" dirty="0"/>
              <a:t>need </a:t>
            </a:r>
            <a:r>
              <a:rPr lang="en-US" dirty="0" smtClean="0"/>
              <a:t>to go </a:t>
            </a:r>
            <a:r>
              <a:rPr lang="en-US" dirty="0"/>
              <a:t>see their factory first hand or the first samples will </a:t>
            </a:r>
            <a:r>
              <a:rPr lang="en-US" dirty="0" smtClean="0"/>
              <a:t>not look good!</a:t>
            </a:r>
          </a:p>
          <a:p>
            <a:r>
              <a:rPr lang="en-US" dirty="0">
                <a:solidFill>
                  <a:srgbClr val="FF0000"/>
                </a:solidFill>
              </a:rPr>
              <a:t>Timescales</a:t>
            </a:r>
            <a:r>
              <a:rPr lang="en-US" dirty="0"/>
              <a:t> are different in China. You can get things much quicker for much less if it comes from China. </a:t>
            </a:r>
          </a:p>
          <a:p>
            <a:endParaRPr lang="en-US" dirty="0"/>
          </a:p>
          <a:p>
            <a:endParaRPr lang="en-US" dirty="0"/>
          </a:p>
        </p:txBody>
      </p:sp>
    </p:spTree>
    <p:extLst>
      <p:ext uri="{BB962C8B-B14F-4D97-AF65-F5344CB8AC3E}">
        <p14:creationId xmlns:p14="http://schemas.microsoft.com/office/powerpoint/2010/main" val="892436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6018" y="715845"/>
            <a:ext cx="10363826" cy="3424107"/>
          </a:xfrm>
        </p:spPr>
        <p:txBody>
          <a:bodyPr/>
          <a:lstStyle/>
          <a:p>
            <a:r>
              <a:rPr lang="en-US" b="1" dirty="0" smtClean="0"/>
              <a:t>Stayed with HAX for 11 weeks. HAX</a:t>
            </a:r>
            <a:r>
              <a:rPr lang="en-US" dirty="0" smtClean="0"/>
              <a:t> </a:t>
            </a:r>
            <a:r>
              <a:rPr lang="en-US" dirty="0"/>
              <a:t>is a venture capital-based program dedicated to </a:t>
            </a:r>
            <a:r>
              <a:rPr lang="en-US" dirty="0">
                <a:solidFill>
                  <a:srgbClr val="FF0000"/>
                </a:solidFill>
              </a:rPr>
              <a:t>accelerating startups </a:t>
            </a:r>
            <a:r>
              <a:rPr lang="en-US" dirty="0"/>
              <a:t>with a hardware element (they are the world largest hardware accelerators). </a:t>
            </a:r>
            <a:endParaRPr lang="en-US" dirty="0" smtClean="0"/>
          </a:p>
          <a:p>
            <a:r>
              <a:rPr lang="en-US" dirty="0" smtClean="0"/>
              <a:t>They give founders </a:t>
            </a:r>
            <a:r>
              <a:rPr lang="en-US" dirty="0"/>
              <a:t>the resources necessary to move with lightning </a:t>
            </a:r>
            <a:r>
              <a:rPr lang="en-US" dirty="0" smtClean="0"/>
              <a:t>speed.</a:t>
            </a:r>
          </a:p>
          <a:p>
            <a:r>
              <a:rPr lang="en-US" dirty="0" smtClean="0"/>
              <a:t>They  operate </a:t>
            </a:r>
            <a:r>
              <a:rPr lang="en-US" dirty="0"/>
              <a:t>accelerators in the areas of hardware, software, biology, food, robotics, medical devices, transportation, green energy and more.</a:t>
            </a:r>
          </a:p>
          <a:p>
            <a:endParaRPr lang="en-US" dirty="0"/>
          </a:p>
        </p:txBody>
      </p:sp>
    </p:spTree>
    <p:extLst>
      <p:ext uri="{BB962C8B-B14F-4D97-AF65-F5344CB8AC3E}">
        <p14:creationId xmlns:p14="http://schemas.microsoft.com/office/powerpoint/2010/main" val="3846531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6018" y="715845"/>
            <a:ext cx="10363826" cy="3424107"/>
          </a:xfrm>
        </p:spPr>
        <p:txBody>
          <a:bodyPr>
            <a:normAutofit fontScale="92500" lnSpcReduction="10000"/>
          </a:bodyPr>
          <a:lstStyle/>
          <a:p>
            <a:r>
              <a:rPr lang="en-US" dirty="0"/>
              <a:t>Need a good video (get a good video guy) , need good </a:t>
            </a:r>
            <a:r>
              <a:rPr lang="en-US" dirty="0" err="1"/>
              <a:t>pr</a:t>
            </a:r>
            <a:r>
              <a:rPr lang="en-US" dirty="0"/>
              <a:t> (get a good </a:t>
            </a:r>
            <a:r>
              <a:rPr lang="en-US" dirty="0" err="1"/>
              <a:t>pr</a:t>
            </a:r>
            <a:r>
              <a:rPr lang="en-US" dirty="0"/>
              <a:t> guy). The </a:t>
            </a:r>
            <a:r>
              <a:rPr lang="en-US" dirty="0" err="1"/>
              <a:t>kickstart</a:t>
            </a:r>
            <a:r>
              <a:rPr lang="en-US" dirty="0"/>
              <a:t> web page set up process takes 2 months if you hire outside professionals. </a:t>
            </a:r>
          </a:p>
          <a:p>
            <a:r>
              <a:rPr lang="en-US" dirty="0"/>
              <a:t>Advice: Have a </a:t>
            </a:r>
            <a:r>
              <a:rPr lang="en-US" dirty="0">
                <a:solidFill>
                  <a:srgbClr val="FF0000"/>
                </a:solidFill>
              </a:rPr>
              <a:t>diversified team </a:t>
            </a:r>
            <a:r>
              <a:rPr lang="en-US" dirty="0"/>
              <a:t>with different backgrounds. </a:t>
            </a:r>
            <a:endParaRPr lang="en-US" dirty="0" smtClean="0"/>
          </a:p>
          <a:p>
            <a:r>
              <a:rPr lang="en-US" dirty="0" smtClean="0"/>
              <a:t>Let </a:t>
            </a:r>
            <a:r>
              <a:rPr lang="en-US" dirty="0"/>
              <a:t>backer snow that you have the ability to deliver any amount of product at any time so that trust is set. </a:t>
            </a:r>
            <a:endParaRPr lang="en-US" dirty="0" smtClean="0"/>
          </a:p>
          <a:p>
            <a:pPr lvl="1"/>
            <a:r>
              <a:rPr lang="en-US" dirty="0" smtClean="0"/>
              <a:t>Some </a:t>
            </a:r>
            <a:r>
              <a:rPr lang="en-US" dirty="0"/>
              <a:t>backers have gone bankrupt or not been able to keep up with demand so backers are a bit weary now. </a:t>
            </a:r>
            <a:endParaRPr lang="en-US" dirty="0" smtClean="0"/>
          </a:p>
          <a:p>
            <a:pPr lvl="1"/>
            <a:r>
              <a:rPr lang="en-US" dirty="0" smtClean="0"/>
              <a:t>Show </a:t>
            </a:r>
            <a:r>
              <a:rPr lang="en-US" dirty="0"/>
              <a:t>them your </a:t>
            </a:r>
            <a:r>
              <a:rPr lang="en-US" dirty="0">
                <a:solidFill>
                  <a:srgbClr val="FF0000"/>
                </a:solidFill>
              </a:rPr>
              <a:t>implementation plan. </a:t>
            </a:r>
            <a:r>
              <a:rPr lang="en-US" dirty="0"/>
              <a:t>Backers are more cautious now. </a:t>
            </a:r>
            <a:endParaRPr lang="en-US" dirty="0" smtClean="0"/>
          </a:p>
          <a:p>
            <a:pPr lvl="1"/>
            <a:r>
              <a:rPr lang="en-US" dirty="0" smtClean="0"/>
              <a:t>Showing </a:t>
            </a:r>
            <a:r>
              <a:rPr lang="en-US" dirty="0"/>
              <a:t>they have </a:t>
            </a:r>
            <a:r>
              <a:rPr lang="en-US" dirty="0">
                <a:solidFill>
                  <a:srgbClr val="FF0000"/>
                </a:solidFill>
              </a:rPr>
              <a:t>paid their dues </a:t>
            </a:r>
            <a:r>
              <a:rPr lang="en-US" dirty="0"/>
              <a:t>and visited China makes backers feel good. </a:t>
            </a:r>
          </a:p>
          <a:p>
            <a:endParaRPr lang="en-US" dirty="0"/>
          </a:p>
        </p:txBody>
      </p:sp>
    </p:spTree>
    <p:extLst>
      <p:ext uri="{BB962C8B-B14F-4D97-AF65-F5344CB8AC3E}">
        <p14:creationId xmlns:p14="http://schemas.microsoft.com/office/powerpoint/2010/main" val="3600108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boost a business post</a:t>
            </a:r>
            <a:endParaRPr lang="en-US" dirty="0"/>
          </a:p>
        </p:txBody>
      </p:sp>
      <p:sp>
        <p:nvSpPr>
          <p:cNvPr id="3" name="Content Placeholder 2"/>
          <p:cNvSpPr>
            <a:spLocks noGrp="1"/>
          </p:cNvSpPr>
          <p:nvPr>
            <p:ph sz="quarter" idx="13"/>
          </p:nvPr>
        </p:nvSpPr>
        <p:spPr/>
        <p:txBody>
          <a:bodyPr/>
          <a:lstStyle/>
          <a:p>
            <a:r>
              <a:rPr lang="en-US" dirty="0">
                <a:hlinkClick r:id="rId2"/>
              </a:rPr>
              <a:t>https://undullify.com/boosting-posts-on-facebook-all-your-burning-questions-answered</a:t>
            </a:r>
            <a:r>
              <a:rPr lang="en-US" dirty="0" smtClean="0">
                <a:hlinkClick r:id="rId2"/>
              </a:rPr>
              <a:t>/</a:t>
            </a:r>
            <a:endParaRPr lang="en-US" dirty="0" smtClean="0"/>
          </a:p>
          <a:p>
            <a:r>
              <a:rPr lang="en-US" dirty="0">
                <a:hlinkClick r:id="rId3"/>
              </a:rPr>
              <a:t>https://</a:t>
            </a:r>
            <a:r>
              <a:rPr lang="en-US" dirty="0" smtClean="0">
                <a:hlinkClick r:id="rId3"/>
              </a:rPr>
              <a:t>www.youtube.com/watch?v=6itT-QZ_EMM</a:t>
            </a:r>
            <a:endParaRPr lang="en-US" dirty="0" smtClean="0"/>
          </a:p>
          <a:p>
            <a:endParaRPr lang="en-US" dirty="0"/>
          </a:p>
        </p:txBody>
      </p:sp>
    </p:spTree>
    <p:extLst>
      <p:ext uri="{BB962C8B-B14F-4D97-AF65-F5344CB8AC3E}">
        <p14:creationId xmlns:p14="http://schemas.microsoft.com/office/powerpoint/2010/main" val="1090511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8163" y="665826"/>
            <a:ext cx="10363826" cy="5788240"/>
          </a:xfrm>
        </p:spPr>
        <p:txBody>
          <a:bodyPr/>
          <a:lstStyle/>
          <a:p>
            <a:r>
              <a:rPr lang="en-US" dirty="0"/>
              <a:t>In terms of fulfillment of an order, </a:t>
            </a:r>
            <a:r>
              <a:rPr lang="en-US" dirty="0" smtClean="0"/>
              <a:t>THEY had </a:t>
            </a:r>
            <a:r>
              <a:rPr lang="en-US" dirty="0"/>
              <a:t>to </a:t>
            </a:r>
            <a:r>
              <a:rPr lang="en-US">
                <a:solidFill>
                  <a:srgbClr val="FF0000"/>
                </a:solidFill>
              </a:rPr>
              <a:t>figure </a:t>
            </a:r>
            <a:r>
              <a:rPr lang="en-US" smtClean="0">
                <a:solidFill>
                  <a:srgbClr val="FF0000"/>
                </a:solidFill>
              </a:rPr>
              <a:t>Out </a:t>
            </a:r>
            <a:r>
              <a:rPr lang="en-US" dirty="0">
                <a:solidFill>
                  <a:srgbClr val="FF0000"/>
                </a:solidFill>
              </a:rPr>
              <a:t>how to scale their business </a:t>
            </a:r>
            <a:r>
              <a:rPr lang="en-US" dirty="0"/>
              <a:t>so they had to </a:t>
            </a:r>
            <a:r>
              <a:rPr lang="en-US" dirty="0">
                <a:solidFill>
                  <a:srgbClr val="FF0000"/>
                </a:solidFill>
              </a:rPr>
              <a:t>rethink their supply chain</a:t>
            </a:r>
            <a:r>
              <a:rPr lang="en-US" dirty="0"/>
              <a:t>. </a:t>
            </a:r>
            <a:endParaRPr lang="en-US" dirty="0" smtClean="0"/>
          </a:p>
          <a:p>
            <a:r>
              <a:rPr lang="en-US" dirty="0" smtClean="0"/>
              <a:t>Also used kick starter to test </a:t>
            </a:r>
            <a:r>
              <a:rPr lang="en-US" dirty="0"/>
              <a:t>their product with customers to learn about problems. </a:t>
            </a:r>
            <a:endParaRPr lang="en-US" dirty="0" smtClean="0"/>
          </a:p>
          <a:p>
            <a:r>
              <a:rPr lang="en-US" dirty="0"/>
              <a:t>Kickstarter customers also give feedback on future </a:t>
            </a:r>
            <a:r>
              <a:rPr lang="en-US" dirty="0" smtClean="0"/>
              <a:t>products!</a:t>
            </a:r>
          </a:p>
          <a:p>
            <a:r>
              <a:rPr lang="en-US" dirty="0">
                <a:solidFill>
                  <a:srgbClr val="FF0000"/>
                </a:solidFill>
              </a:rPr>
              <a:t>Early adopters </a:t>
            </a:r>
            <a:r>
              <a:rPr lang="en-US" dirty="0"/>
              <a:t>wanted to be involved in future product development testing and feedback . </a:t>
            </a:r>
            <a:endParaRPr lang="en-US" dirty="0" smtClean="0"/>
          </a:p>
          <a:p>
            <a:r>
              <a:rPr lang="en-US" dirty="0" smtClean="0"/>
              <a:t>They used a </a:t>
            </a:r>
            <a:r>
              <a:rPr lang="en-US" dirty="0" smtClean="0">
                <a:solidFill>
                  <a:srgbClr val="FF0000"/>
                </a:solidFill>
              </a:rPr>
              <a:t>Human-centered </a:t>
            </a:r>
          </a:p>
          <a:p>
            <a:pPr marL="0" indent="0">
              <a:buNone/>
            </a:pPr>
            <a:r>
              <a:rPr lang="en-US" dirty="0" smtClean="0">
                <a:solidFill>
                  <a:srgbClr val="FF0000"/>
                </a:solidFill>
              </a:rPr>
              <a:t>design </a:t>
            </a:r>
            <a:r>
              <a:rPr lang="en-US" dirty="0">
                <a:solidFill>
                  <a:srgbClr val="FF0000"/>
                </a:solidFill>
              </a:rPr>
              <a:t>process</a:t>
            </a:r>
            <a:r>
              <a:rPr lang="en-US" dirty="0"/>
              <a:t>. </a:t>
            </a:r>
            <a:endParaRPr lang="en-US" dirty="0" smtClean="0"/>
          </a:p>
          <a:p>
            <a:pPr lvl="1"/>
            <a:r>
              <a:rPr lang="en-US" dirty="0" smtClean="0"/>
              <a:t>¾ </a:t>
            </a:r>
            <a:r>
              <a:rPr lang="en-US" dirty="0"/>
              <a:t>backers are repeat backers!</a:t>
            </a:r>
          </a:p>
          <a:p>
            <a:pPr marL="0" indent="0">
              <a:buNone/>
            </a:pP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0076" y="3381583"/>
            <a:ext cx="6013142" cy="3476417"/>
          </a:xfrm>
          <a:prstGeom prst="rect">
            <a:avLst/>
          </a:prstGeom>
        </p:spPr>
      </p:pic>
    </p:spTree>
    <p:extLst>
      <p:ext uri="{BB962C8B-B14F-4D97-AF65-F5344CB8AC3E}">
        <p14:creationId xmlns:p14="http://schemas.microsoft.com/office/powerpoint/2010/main" val="1478373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8163" y="665826"/>
            <a:ext cx="10363826" cy="5788240"/>
          </a:xfrm>
        </p:spPr>
        <p:txBody>
          <a:bodyPr/>
          <a:lstStyle/>
          <a:p>
            <a:pPr marL="0" indent="0">
              <a:buNone/>
            </a:pPr>
            <a:r>
              <a:rPr lang="en-US" dirty="0"/>
              <a:t>Think through your story </a:t>
            </a:r>
            <a:r>
              <a:rPr lang="en-US" dirty="0" smtClean="0"/>
              <a:t>lines.</a:t>
            </a:r>
          </a:p>
          <a:p>
            <a:pPr marL="0" indent="0">
              <a:buNone/>
            </a:pPr>
            <a:r>
              <a:rPr lang="en-US" dirty="0" smtClean="0"/>
              <a:t> </a:t>
            </a:r>
            <a:r>
              <a:rPr lang="en-US" dirty="0"/>
              <a:t>They have built 3 story lines based on different benefits. </a:t>
            </a:r>
            <a:endParaRPr lang="en-US" dirty="0" smtClean="0"/>
          </a:p>
          <a:p>
            <a:pPr marL="0" indent="0">
              <a:buNone/>
            </a:pPr>
            <a:r>
              <a:rPr lang="en-US" dirty="0" smtClean="0"/>
              <a:t>they </a:t>
            </a:r>
            <a:r>
              <a:rPr lang="en-US" dirty="0"/>
              <a:t>play the appropriate commercial for the target market that is looking/listening through certain media outlets.  </a:t>
            </a:r>
            <a:endParaRPr lang="en-US" dirty="0" smtClean="0"/>
          </a:p>
          <a:p>
            <a:pPr marL="0" indent="0">
              <a:buNone/>
            </a:pPr>
            <a:r>
              <a:rPr lang="en-US" dirty="0"/>
              <a:t>	</a:t>
            </a:r>
            <a:r>
              <a:rPr lang="en-US" i="1" dirty="0" smtClean="0"/>
              <a:t>MKt Nugget: You can direct viewers to different landing pages based on 	where the inbound link is coming from!  </a:t>
            </a:r>
            <a:endParaRPr lang="en-US" i="1" dirty="0"/>
          </a:p>
          <a:p>
            <a:pPr marL="0" indent="0">
              <a:buNone/>
            </a:pPr>
            <a:endParaRPr lang="en-US" dirty="0"/>
          </a:p>
          <a:p>
            <a:endParaRPr lang="en-US" dirty="0"/>
          </a:p>
        </p:txBody>
      </p:sp>
    </p:spTree>
    <p:extLst>
      <p:ext uri="{BB962C8B-B14F-4D97-AF65-F5344CB8AC3E}">
        <p14:creationId xmlns:p14="http://schemas.microsoft.com/office/powerpoint/2010/main" val="889653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8163" y="665826"/>
            <a:ext cx="10363826" cy="5788240"/>
          </a:xfrm>
        </p:spPr>
        <p:txBody>
          <a:bodyPr/>
          <a:lstStyle/>
          <a:p>
            <a:pPr marL="0" indent="0">
              <a:buNone/>
            </a:pPr>
            <a:r>
              <a:rPr lang="en-US" dirty="0" smtClean="0"/>
              <a:t>Benefits of Kickstarter?</a:t>
            </a:r>
          </a:p>
          <a:p>
            <a:pPr marL="0" indent="0">
              <a:buNone/>
            </a:pPr>
            <a:r>
              <a:rPr lang="en-US" dirty="0" smtClean="0"/>
              <a:t>You </a:t>
            </a:r>
            <a:r>
              <a:rPr lang="en-US" dirty="0"/>
              <a:t>can </a:t>
            </a:r>
            <a:r>
              <a:rPr lang="en-US" dirty="0">
                <a:solidFill>
                  <a:srgbClr val="FF0000"/>
                </a:solidFill>
              </a:rPr>
              <a:t>avert your cash conversion cycle </a:t>
            </a:r>
            <a:r>
              <a:rPr lang="en-US" dirty="0"/>
              <a:t>by getting money in advance of making the final version of the product</a:t>
            </a:r>
            <a:r>
              <a:rPr lang="en-US" dirty="0" smtClean="0"/>
              <a:t>.</a:t>
            </a:r>
          </a:p>
          <a:p>
            <a:pPr marL="0" indent="0">
              <a:buNone/>
            </a:pPr>
            <a:r>
              <a:rPr lang="en-US" i="1" dirty="0" smtClean="0"/>
              <a:t>DEFINITION: The </a:t>
            </a:r>
            <a:r>
              <a:rPr lang="en-US" i="1" dirty="0"/>
              <a:t>cash conversion cycle attempts to measure the amount of time each net input dollar is tied up in the production and sales process before it is converted into cash through sales to customers. This metric looks at the amount of time needed to sell inventory, the amount of time needed to collect receivables, and the length of time the company is afforded to pay its bills without incurring </a:t>
            </a:r>
            <a:r>
              <a:rPr lang="en-US" i="1" dirty="0" smtClean="0"/>
              <a:t>penalties</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71584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8163" y="665826"/>
            <a:ext cx="10363826" cy="5788240"/>
          </a:xfrm>
        </p:spPr>
        <p:txBody>
          <a:bodyPr/>
          <a:lstStyle/>
          <a:p>
            <a:pPr marL="0" indent="0">
              <a:buNone/>
            </a:pPr>
            <a:r>
              <a:rPr lang="en-US" dirty="0"/>
              <a:t>You can plan inventory and demand before launching a product to </a:t>
            </a:r>
            <a:r>
              <a:rPr lang="en-US" dirty="0">
                <a:solidFill>
                  <a:srgbClr val="FF0000"/>
                </a:solidFill>
              </a:rPr>
              <a:t>avoid </a:t>
            </a:r>
            <a:r>
              <a:rPr lang="en-US" dirty="0" smtClean="0">
                <a:solidFill>
                  <a:srgbClr val="FF0000"/>
                </a:solidFill>
              </a:rPr>
              <a:t>obscelesence. </a:t>
            </a:r>
          </a:p>
          <a:p>
            <a:pPr marL="0" indent="0">
              <a:buNone/>
            </a:pPr>
            <a:r>
              <a:rPr lang="en-US" dirty="0"/>
              <a:t>Product obsolescence refers to the </a:t>
            </a:r>
            <a:r>
              <a:rPr lang="en-US" b="1" dirty="0"/>
              <a:t>time and state</a:t>
            </a:r>
            <a:r>
              <a:rPr lang="en-US" dirty="0"/>
              <a:t> in which a piece of technology or product </a:t>
            </a:r>
            <a:r>
              <a:rPr lang="en-US" b="1" dirty="0"/>
              <a:t>ceases to be useful, productive or compatible</a:t>
            </a:r>
            <a:r>
              <a:rPr lang="en-US" dirty="0"/>
              <a:t>.</a:t>
            </a:r>
            <a:endParaRPr lang="en-US" i="1" dirty="0" smtClean="0">
              <a:solidFill>
                <a:srgbClr val="FF0000"/>
              </a:solidFill>
            </a:endParaRPr>
          </a:p>
          <a:p>
            <a:pPr marL="0" indent="0">
              <a:buNone/>
            </a:pPr>
            <a:r>
              <a:rPr lang="en-US" dirty="0" smtClean="0"/>
              <a:t>You </a:t>
            </a:r>
            <a:r>
              <a:rPr lang="en-US" dirty="0"/>
              <a:t>can preempt questions you have by asking them in the kickstart stage.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10044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8163" y="665826"/>
            <a:ext cx="10363826" cy="5788240"/>
          </a:xfrm>
        </p:spPr>
        <p:txBody>
          <a:bodyPr/>
          <a:lstStyle/>
          <a:p>
            <a:r>
              <a:rPr lang="en-US" dirty="0"/>
              <a:t>The future of </a:t>
            </a:r>
            <a:r>
              <a:rPr lang="en-US" dirty="0" smtClean="0"/>
              <a:t>crowdsourcing</a:t>
            </a:r>
          </a:p>
          <a:p>
            <a:pPr marL="0" indent="0">
              <a:buNone/>
            </a:pPr>
            <a:r>
              <a:rPr lang="en-US" dirty="0" smtClean="0"/>
              <a:t>It </a:t>
            </a:r>
            <a:r>
              <a:rPr lang="en-US" dirty="0"/>
              <a:t>will become a participatory way of building products. Crowds will have input in all product </a:t>
            </a:r>
            <a:r>
              <a:rPr lang="en-US" dirty="0" smtClean="0"/>
              <a:t>launches.</a:t>
            </a:r>
          </a:p>
          <a:p>
            <a:pPr marL="0" indent="0">
              <a:buNone/>
            </a:pPr>
            <a:r>
              <a:rPr lang="en-US" dirty="0" smtClean="0"/>
              <a:t>If they can’t they may not back the product. Think about that for  SECOND!</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78984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Ravean HeATed JAcket</a:t>
            </a:r>
            <a:endParaRPr lang="en-US" dirty="0"/>
          </a:p>
        </p:txBody>
      </p:sp>
      <p:sp>
        <p:nvSpPr>
          <p:cNvPr id="3" name="Content Placeholder 2"/>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412429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Kickstarter?</a:t>
            </a:r>
            <a:endParaRPr lang="en-US" dirty="0"/>
          </a:p>
        </p:txBody>
      </p:sp>
      <p:sp>
        <p:nvSpPr>
          <p:cNvPr id="3" name="Content Placeholder 2"/>
          <p:cNvSpPr>
            <a:spLocks noGrp="1"/>
          </p:cNvSpPr>
          <p:nvPr>
            <p:ph sz="quarter" idx="13"/>
          </p:nvPr>
        </p:nvSpPr>
        <p:spPr/>
        <p:txBody>
          <a:bodyPr/>
          <a:lstStyle/>
          <a:p>
            <a:r>
              <a:rPr lang="en-US" dirty="0"/>
              <a:t>There are no limits with kickstarting because you can make something  and immediately get feedback from the public and repeat the process several times over while receiving feedback about future products as well. </a:t>
            </a:r>
            <a:endParaRPr lang="en-US" dirty="0" smtClean="0"/>
          </a:p>
          <a:p>
            <a:r>
              <a:rPr lang="en-US" dirty="0"/>
              <a:t>T</a:t>
            </a:r>
            <a:r>
              <a:rPr lang="en-US" dirty="0" smtClean="0"/>
              <a:t>he </a:t>
            </a:r>
            <a:r>
              <a:rPr lang="en-US" dirty="0"/>
              <a:t>more you push the </a:t>
            </a:r>
            <a:r>
              <a:rPr lang="en-US" dirty="0" smtClean="0"/>
              <a:t>boundAries </a:t>
            </a:r>
            <a:r>
              <a:rPr lang="en-US" dirty="0"/>
              <a:t>the more successful you will be. </a:t>
            </a:r>
            <a:endParaRPr lang="en-US" dirty="0" smtClean="0"/>
          </a:p>
          <a:p>
            <a:r>
              <a:rPr lang="en-US" dirty="0" smtClean="0"/>
              <a:t>You </a:t>
            </a:r>
            <a:r>
              <a:rPr lang="en-US" dirty="0"/>
              <a:t>don’t have to play by </a:t>
            </a:r>
            <a:r>
              <a:rPr lang="en-US" dirty="0">
                <a:solidFill>
                  <a:srgbClr val="FF0000"/>
                </a:solidFill>
              </a:rPr>
              <a:t>conventional rules </a:t>
            </a:r>
            <a:r>
              <a:rPr lang="en-US" dirty="0"/>
              <a:t>now</a:t>
            </a:r>
            <a:r>
              <a:rPr lang="en-US" dirty="0" smtClean="0"/>
              <a:t>.</a:t>
            </a:r>
          </a:p>
          <a:p>
            <a:pPr lvl="1"/>
            <a:r>
              <a:rPr lang="en-US" dirty="0" smtClean="0"/>
              <a:t>Don’t have to Pay to play, show sales, etc. </a:t>
            </a:r>
            <a:endParaRPr lang="en-US" dirty="0"/>
          </a:p>
          <a:p>
            <a:endParaRPr lang="en-US" dirty="0"/>
          </a:p>
        </p:txBody>
      </p:sp>
    </p:spTree>
    <p:extLst>
      <p:ext uri="{BB962C8B-B14F-4D97-AF65-F5344CB8AC3E}">
        <p14:creationId xmlns:p14="http://schemas.microsoft.com/office/powerpoint/2010/main" val="2675280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592</TotalTime>
  <Words>1792</Words>
  <Application>Microsoft Office PowerPoint</Application>
  <PresentationFormat>Widescreen</PresentationFormat>
  <Paragraphs>99</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Tw Cen MT</vt:lpstr>
      <vt:lpstr>Droplet</vt:lpstr>
      <vt:lpstr>Art of the Kickstart</vt:lpstr>
      <vt:lpstr>Podcast 1: Ministry of Supply</vt:lpstr>
      <vt:lpstr>PowerPoint Presentation</vt:lpstr>
      <vt:lpstr>PowerPoint Presentation</vt:lpstr>
      <vt:lpstr>PowerPoint Presentation</vt:lpstr>
      <vt:lpstr>PowerPoint Presentation</vt:lpstr>
      <vt:lpstr>PowerPoint Presentation</vt:lpstr>
      <vt:lpstr>Ravean HeATed JAcket</vt:lpstr>
      <vt:lpstr>Why Kickstarter?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Roy Morejon of Command Partners – Revean earbuds </vt:lpstr>
      <vt:lpstr>PowerPoint Presentation</vt:lpstr>
      <vt:lpstr>PowerPoint Presentation</vt:lpstr>
      <vt:lpstr>PowerPoint Presentation</vt:lpstr>
      <vt:lpstr>PowerPoint Presentation</vt:lpstr>
      <vt:lpstr>How to boost a business post</vt:lpstr>
    </vt:vector>
  </TitlesOfParts>
  <Company>Marietta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of the Kickstart</dc:title>
  <dc:creator>Lewis, Sean</dc:creator>
  <cp:lastModifiedBy>Lewis, Sean</cp:lastModifiedBy>
  <cp:revision>18</cp:revision>
  <dcterms:created xsi:type="dcterms:W3CDTF">2018-09-10T02:12:12Z</dcterms:created>
  <dcterms:modified xsi:type="dcterms:W3CDTF">2018-09-19T20:17:17Z</dcterms:modified>
</cp:coreProperties>
</file>